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824780" y="769937"/>
            <a:ext cx="974344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797994" y="2438400"/>
            <a:ext cx="4770227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8" y="6414761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1"/>
          <p:cNvSpPr txBox="1"/>
          <p:nvPr/>
        </p:nvSpPr>
        <p:spPr>
          <a:xfrm>
            <a:off x="777238" y="914400"/>
            <a:ext cx="5394962" cy="23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9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UNDERSTANDING THE DIVINE LITURGY</a:t>
            </a:r>
          </a:p>
        </p:txBody>
      </p:sp>
      <p:sp>
        <p:nvSpPr>
          <p:cNvPr id="95" name="TextBox 2"/>
          <p:cNvSpPr txBox="1"/>
          <p:nvPr/>
        </p:nvSpPr>
        <p:spPr>
          <a:xfrm>
            <a:off x="777238" y="1417319"/>
            <a:ext cx="5486403" cy="637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4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Antiphons:</a:t>
            </a:r>
          </a:p>
        </p:txBody>
      </p:sp>
      <p:grpSp>
        <p:nvGrpSpPr>
          <p:cNvPr id="98" name="Rounded Rectangle 4"/>
          <p:cNvGrpSpPr/>
          <p:nvPr/>
        </p:nvGrpSpPr>
        <p:grpSpPr>
          <a:xfrm>
            <a:off x="6812280" y="548640"/>
            <a:ext cx="4709163" cy="5715002"/>
            <a:chOff x="0" y="0"/>
            <a:chExt cx="4709161" cy="5715001"/>
          </a:xfrm>
        </p:grpSpPr>
        <p:sp>
          <p:nvSpPr>
            <p:cNvPr id="96" name="Rounded Rectangle"/>
            <p:cNvSpPr/>
            <p:nvPr/>
          </p:nvSpPr>
          <p:spPr>
            <a:xfrm>
              <a:off x="0" y="0"/>
              <a:ext cx="4709162" cy="571500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97" name="entrance.jpg" descr="entrance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3644" t="0" r="7401" b="0"/>
            <a:stretch>
              <a:fillRect/>
            </a:stretch>
          </p:blipFill>
          <p:spPr>
            <a:xfrm>
              <a:off x="190807" y="503536"/>
              <a:ext cx="4327548" cy="47070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9" name="TextBox 2"/>
          <p:cNvSpPr txBox="1"/>
          <p:nvPr/>
        </p:nvSpPr>
        <p:spPr>
          <a:xfrm>
            <a:off x="839240" y="2150255"/>
            <a:ext cx="5486402" cy="1502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historical origins of the Antiphons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three Antiphons and their meaning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theology of “Only-begotten Son”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Preparing to encounter Christ in the Gospel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77239" y="116839"/>
            <a:ext cx="10607041" cy="25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0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A QUESTION TO BEGIN</a:t>
            </a:r>
          </a:p>
        </p:txBody>
      </p:sp>
      <p:sp>
        <p:nvSpPr>
          <p:cNvPr id="102" name="TextBox 2"/>
          <p:cNvSpPr txBox="1"/>
          <p:nvPr/>
        </p:nvSpPr>
        <p:spPr>
          <a:xfrm>
            <a:off x="1097280" y="431801"/>
            <a:ext cx="9966960" cy="1082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1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Why Do We Sing the Antiphons at the Beginning of the Divine Liturgy?</a:t>
            </a:r>
          </a:p>
        </p:txBody>
      </p:sp>
      <p:sp>
        <p:nvSpPr>
          <p:cNvPr id="103" name="TextBox 3"/>
          <p:cNvSpPr txBox="1"/>
          <p:nvPr/>
        </p:nvSpPr>
        <p:spPr>
          <a:xfrm>
            <a:off x="1097280" y="6173027"/>
            <a:ext cx="9966960" cy="28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2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To understand why we sing the Antiphons, we first need to understand how Christians gathered for worship in the ancient Church.</a:t>
            </a:r>
          </a:p>
        </p:txBody>
      </p:sp>
      <p:grpSp>
        <p:nvGrpSpPr>
          <p:cNvPr id="106" name="Rounded Rectangle 5"/>
          <p:cNvGrpSpPr/>
          <p:nvPr/>
        </p:nvGrpSpPr>
        <p:grpSpPr>
          <a:xfrm>
            <a:off x="3735069" y="1677383"/>
            <a:ext cx="4709162" cy="4297683"/>
            <a:chOff x="0" y="0"/>
            <a:chExt cx="4709161" cy="4297681"/>
          </a:xfrm>
        </p:grpSpPr>
        <p:sp>
          <p:nvSpPr>
            <p:cNvPr id="104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05" name="jose-manuel-esp-cYnlrslXj6s-unsplash.jpg" descr="jose-manuel-esp-cYnlrslXj6s-unsplash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190807" y="706325"/>
              <a:ext cx="4327547" cy="28850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From the Streets to the Sanctuary</a:t>
            </a:r>
          </a:p>
        </p:txBody>
      </p:sp>
      <p:grpSp>
        <p:nvGrpSpPr>
          <p:cNvPr id="111" name="Rounded Rectangle 5"/>
          <p:cNvGrpSpPr/>
          <p:nvPr/>
        </p:nvGrpSpPr>
        <p:grpSpPr>
          <a:xfrm>
            <a:off x="6720840" y="1437639"/>
            <a:ext cx="4709162" cy="4297682"/>
            <a:chOff x="0" y="0"/>
            <a:chExt cx="4709161" cy="4297681"/>
          </a:xfrm>
        </p:grpSpPr>
        <p:sp>
          <p:nvSpPr>
            <p:cNvPr id="109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10" name="09.jpg" descr="09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0379" t="0" r="10379" b="0"/>
            <a:stretch>
              <a:fillRect/>
            </a:stretch>
          </p:blipFill>
          <p:spPr>
            <a:xfrm>
              <a:off x="276768" y="284190"/>
              <a:ext cx="4241586" cy="36339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2" name="TextBox 2"/>
          <p:cNvSpPr txBox="1"/>
          <p:nvPr/>
        </p:nvSpPr>
        <p:spPr>
          <a:xfrm>
            <a:off x="777238" y="1417319"/>
            <a:ext cx="5486403" cy="4695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1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Early Christian worship included public processions.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1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In Constantinople, Christians gathered at designated locations throughout the city.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1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Psalms and hymns accompanied their processions toward the church.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1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These processions brought the Christian community together in prayer.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1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journey itself became an expression of the Church’s worship.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Here’s Johnny!!! The Bishop’s Arrival</a:t>
            </a:r>
          </a:p>
        </p:txBody>
      </p:sp>
      <p:grpSp>
        <p:nvGrpSpPr>
          <p:cNvPr id="117" name="Rounded Rectangle 5"/>
          <p:cNvGrpSpPr/>
          <p:nvPr/>
        </p:nvGrpSpPr>
        <p:grpSpPr>
          <a:xfrm>
            <a:off x="724766" y="1284021"/>
            <a:ext cx="5112612" cy="4955112"/>
            <a:chOff x="0" y="0"/>
            <a:chExt cx="5112611" cy="4955111"/>
          </a:xfrm>
        </p:grpSpPr>
        <p:sp>
          <p:nvSpPr>
            <p:cNvPr id="115" name="Rounded Rectangle"/>
            <p:cNvSpPr/>
            <p:nvPr/>
          </p:nvSpPr>
          <p:spPr>
            <a:xfrm>
              <a:off x="-1" y="0"/>
              <a:ext cx="5112613" cy="4955112"/>
            </a:xfrm>
            <a:prstGeom prst="roundRect">
              <a:avLst>
                <a:gd name="adj" fmla="val 13406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16" name="53652947_3206238866068495_5923774995229573120_n.jpg" descr="53652947_3206238866068495_5923774995229573120_n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4392" t="5187" r="9711" b="5187"/>
            <a:stretch>
              <a:fillRect/>
            </a:stretch>
          </p:blipFill>
          <p:spPr>
            <a:xfrm>
              <a:off x="221334" y="408224"/>
              <a:ext cx="4609960" cy="41528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20" name="Rounded Rectangle 5"/>
          <p:cNvGrpSpPr/>
          <p:nvPr/>
        </p:nvGrpSpPr>
        <p:grpSpPr>
          <a:xfrm>
            <a:off x="6251322" y="1284021"/>
            <a:ext cx="5112613" cy="4955112"/>
            <a:chOff x="0" y="0"/>
            <a:chExt cx="5112611" cy="4955111"/>
          </a:xfrm>
        </p:grpSpPr>
        <p:sp>
          <p:nvSpPr>
            <p:cNvPr id="118" name="Rounded Rectangle"/>
            <p:cNvSpPr/>
            <p:nvPr/>
          </p:nvSpPr>
          <p:spPr>
            <a:xfrm>
              <a:off x="-1" y="0"/>
              <a:ext cx="5112613" cy="4955112"/>
            </a:xfrm>
            <a:prstGeom prst="roundRect">
              <a:avLst>
                <a:gd name="adj" fmla="val 13406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19" name="Priesthood Ordination - Al Pics - 29a.jpg" descr="Priesthood Ordination - Al Pics - 29a.jp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5313" t="0" r="18202" b="0"/>
            <a:stretch>
              <a:fillRect/>
            </a:stretch>
          </p:blipFill>
          <p:spPr>
            <a:xfrm>
              <a:off x="221334" y="408224"/>
              <a:ext cx="4609960" cy="41528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Liturgy Really Begins??</a:t>
            </a:r>
          </a:p>
        </p:txBody>
      </p:sp>
      <p:grpSp>
        <p:nvGrpSpPr>
          <p:cNvPr id="125" name="Rounded Rectangle 5"/>
          <p:cNvGrpSpPr/>
          <p:nvPr/>
        </p:nvGrpSpPr>
        <p:grpSpPr>
          <a:xfrm>
            <a:off x="6720840" y="929639"/>
            <a:ext cx="4709162" cy="5343157"/>
            <a:chOff x="0" y="0"/>
            <a:chExt cx="4709161" cy="5343156"/>
          </a:xfrm>
        </p:grpSpPr>
        <p:sp>
          <p:nvSpPr>
            <p:cNvPr id="123" name="Rounded Rectangle"/>
            <p:cNvSpPr/>
            <p:nvPr/>
          </p:nvSpPr>
          <p:spPr>
            <a:xfrm>
              <a:off x="-1" y="0"/>
              <a:ext cx="4709162" cy="5343157"/>
            </a:xfrm>
            <a:prstGeom prst="roundRect">
              <a:avLst>
                <a:gd name="adj" fmla="val 15211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24" name="54353486_3206241299401585_3890013791940771840_n.jpg" descr="54353486_3206241299401585_3890013791940771840_n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2347" t="0" r="27731" b="0"/>
            <a:stretch>
              <a:fillRect/>
            </a:stretch>
          </p:blipFill>
          <p:spPr>
            <a:xfrm>
              <a:off x="238668" y="334990"/>
              <a:ext cx="4241586" cy="46884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6" name="TextBox 2"/>
          <p:cNvSpPr txBox="1"/>
          <p:nvPr/>
        </p:nvSpPr>
        <p:spPr>
          <a:xfrm>
            <a:off x="743575" y="1242272"/>
            <a:ext cx="5486402" cy="4922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bishop’s arrival marked the gathering of the Church.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Clergy and faithful welcomed their shepherd.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entrance was originally a procession into the church.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bishop represented the unity of the local Church.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This tradition helped shape the Little Entrance.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Traces remain in today’s hierarchical Liturgies.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First Antiphon: Bless the Lord, O My Soul</a:t>
            </a:r>
          </a:p>
        </p:txBody>
      </p:sp>
      <p:grpSp>
        <p:nvGrpSpPr>
          <p:cNvPr id="131" name="Rounded Rectangle 5"/>
          <p:cNvGrpSpPr/>
          <p:nvPr/>
        </p:nvGrpSpPr>
        <p:grpSpPr>
          <a:xfrm>
            <a:off x="6720840" y="1310639"/>
            <a:ext cx="4709162" cy="4297682"/>
            <a:chOff x="0" y="0"/>
            <a:chExt cx="4709161" cy="4297681"/>
          </a:xfrm>
        </p:grpSpPr>
        <p:sp>
          <p:nvSpPr>
            <p:cNvPr id="129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30" name="NewKingDavidSmall__23531.jpeg" descr="NewKingDavidSmall__23531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7852" t="7942" r="7852" b="38228"/>
            <a:stretch>
              <a:fillRect/>
            </a:stretch>
          </p:blipFill>
          <p:spPr>
            <a:xfrm>
              <a:off x="276768" y="284190"/>
              <a:ext cx="4241586" cy="36339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2" name="TextBox 2"/>
          <p:cNvSpPr txBox="1"/>
          <p:nvPr/>
        </p:nvSpPr>
        <p:spPr>
          <a:xfrm>
            <a:off x="777238" y="1417319"/>
            <a:ext cx="5486403" cy="4433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latin typeface="+mn-lt"/>
                <a:ea typeface="+mn-ea"/>
                <a:cs typeface="+mn-cs"/>
                <a:sym typeface="Helvetica"/>
              </a:defRPr>
            </a:pPr>
            <a:r>
              <a:t>Psalm 102 (103):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“Bless the Lord, O my soul! Blessed art Thou, O Lord!”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Remembering God’s mercy, forgiveness, and compassion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Thanksgiving as the foundation of worship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intercessions of the Theotokos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First Prayer of the Antiphons and the Little Litany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Second Antiphon: Praise the Lord, O My Soul</a:t>
            </a:r>
          </a:p>
        </p:txBody>
      </p:sp>
      <p:grpSp>
        <p:nvGrpSpPr>
          <p:cNvPr id="137" name="Rounded Rectangle 5"/>
          <p:cNvGrpSpPr/>
          <p:nvPr/>
        </p:nvGrpSpPr>
        <p:grpSpPr>
          <a:xfrm>
            <a:off x="6720840" y="1310639"/>
            <a:ext cx="4709162" cy="4297682"/>
            <a:chOff x="0" y="0"/>
            <a:chExt cx="4709161" cy="4297681"/>
          </a:xfrm>
        </p:grpSpPr>
        <p:sp>
          <p:nvSpPr>
            <p:cNvPr id="135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36" name="11S40Small__64568.jpg" descr="11S40Small__64568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396" r="0" b="8928"/>
            <a:stretch>
              <a:fillRect/>
            </a:stretch>
          </p:blipFill>
          <p:spPr>
            <a:xfrm>
              <a:off x="276768" y="284190"/>
              <a:ext cx="4241586" cy="36339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8" name="TextBox 2"/>
          <p:cNvSpPr txBox="1"/>
          <p:nvPr/>
        </p:nvSpPr>
        <p:spPr>
          <a:xfrm>
            <a:off x="777238" y="1417319"/>
            <a:ext cx="5486403" cy="4433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latin typeface="+mn-lt"/>
                <a:ea typeface="+mn-ea"/>
                <a:cs typeface="+mn-cs"/>
                <a:sym typeface="Helvetica"/>
              </a:defRPr>
            </a:pPr>
            <a:r>
              <a:t>Psalm 145 (146): “Praise the Lord, O my soul!”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“Put not your trust in princes, in sons of men.”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Earthly rulers and human accomplishments are temporary.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God’s Kingdom and faithfulness endure forever.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second Little Litany and the priest’s prayer.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Only-begotten Son: The Faith of the Church</a:t>
            </a:r>
          </a:p>
        </p:txBody>
      </p:sp>
      <p:sp>
        <p:nvSpPr>
          <p:cNvPr id="141" name="Rounded Rectangle 5"/>
          <p:cNvSpPr/>
          <p:nvPr/>
        </p:nvSpPr>
        <p:spPr>
          <a:xfrm>
            <a:off x="6720840" y="1691638"/>
            <a:ext cx="4709160" cy="4297683"/>
          </a:xfrm>
          <a:prstGeom prst="roundRect">
            <a:avLst>
              <a:gd name="adj" fmla="val 16667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</p:txBody>
      </p:sp>
      <p:pic>
        <p:nvPicPr>
          <p:cNvPr id="142" name="only begotton.JPG" descr="only begotton.JPG"/>
          <p:cNvPicPr>
            <a:picLocks noChangeAspect="1"/>
          </p:cNvPicPr>
          <p:nvPr/>
        </p:nvPicPr>
        <p:blipFill>
          <a:blip r:embed="rId2">
            <a:extLst/>
          </a:blip>
          <a:srcRect l="0" t="1454" r="0" b="21143"/>
          <a:stretch>
            <a:fillRect/>
          </a:stretch>
        </p:blipFill>
        <p:spPr>
          <a:xfrm>
            <a:off x="6911586" y="1993794"/>
            <a:ext cx="4327547" cy="3675177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extBox 2"/>
          <p:cNvSpPr txBox="1"/>
          <p:nvPr/>
        </p:nvSpPr>
        <p:spPr>
          <a:xfrm>
            <a:off x="810901" y="1441070"/>
            <a:ext cx="5486403" cy="4856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1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 Creed Before the Creed - "Justinian's Hymn", the "Anthem of Orthodoxy" and/or the "Hymn of the Incarnation”</a:t>
            </a: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14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Only-begotten Son and immortal Word of God, Who for our salvation didst will to be incarnate of the holy Theotokos and Ever-Virgin Mary; Who without change didst become man and wast crucified, O Christ our God, trampling down death by death; Who art one of the Holy Trinity, glorified with the Father and the Holy Spirit: save us!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What Does “Only-begotten Son” Teach Us?</a:t>
            </a:r>
          </a:p>
        </p:txBody>
      </p:sp>
      <p:grpSp>
        <p:nvGrpSpPr>
          <p:cNvPr id="149" name="Rounded Rectangle 5"/>
          <p:cNvGrpSpPr/>
          <p:nvPr/>
        </p:nvGrpSpPr>
        <p:grpSpPr>
          <a:xfrm>
            <a:off x="5704840" y="1691639"/>
            <a:ext cx="6099867" cy="4297682"/>
            <a:chOff x="-1016000" y="0"/>
            <a:chExt cx="6099866" cy="4297681"/>
          </a:xfrm>
        </p:grpSpPr>
        <p:sp>
          <p:nvSpPr>
            <p:cNvPr id="146" name="Rounded Rectangle"/>
            <p:cNvSpPr/>
            <p:nvPr/>
          </p:nvSpPr>
          <p:spPr>
            <a:xfrm>
              <a:off x="-1016001" y="0"/>
              <a:ext cx="6099868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47" name="il_fullxfull.6483232739_rxjq.jpg.jpeg" descr="il_fullxfull.6483232739_rxjq.jpg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3503" t="0" r="5244" b="0"/>
            <a:stretch>
              <a:fillRect/>
            </a:stretch>
          </p:blipFill>
          <p:spPr>
            <a:xfrm>
              <a:off x="-825203" y="391858"/>
              <a:ext cx="2833249" cy="34611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8" name="il_fullxfull.4307427473_dw2l.jpg" descr="il_fullxfull.4307427473_dw2l.jp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0" b="9433"/>
            <a:stretch>
              <a:fillRect/>
            </a:stretch>
          </p:blipFill>
          <p:spPr>
            <a:xfrm>
              <a:off x="2092946" y="390795"/>
              <a:ext cx="2831287" cy="34587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0" name="TextBox 2"/>
          <p:cNvSpPr txBox="1"/>
          <p:nvPr/>
        </p:nvSpPr>
        <p:spPr>
          <a:xfrm>
            <a:off x="810901" y="1402970"/>
            <a:ext cx="5486403" cy="4682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latin typeface="+mn-lt"/>
                <a:ea typeface="+mn-ea"/>
                <a:cs typeface="+mn-cs"/>
                <a:sym typeface="Helvetica"/>
              </a:defRPr>
            </a:pPr>
            <a:r>
              <a:t>Who Christ Is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Eternal Son and Word of God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Fully God and fully man</a:t>
            </a: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latin typeface="+mn-lt"/>
                <a:ea typeface="+mn-ea"/>
                <a:cs typeface="+mn-cs"/>
                <a:sym typeface="Helvetica"/>
              </a:defRPr>
            </a:pPr>
            <a:r>
              <a:t>What Christ Has Done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Became incarnate of the Theotokos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Was crucified and conquered death</a:t>
            </a: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latin typeface="+mn-lt"/>
                <a:ea typeface="+mn-ea"/>
                <a:cs typeface="+mn-cs"/>
                <a:sym typeface="Helvetica"/>
              </a:defRPr>
            </a:pPr>
            <a:r>
              <a:t>What the Church Confesses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One Person in two natures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One of the Holy Trinity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Third Antiphon: The Beatitudes</a:t>
            </a:r>
          </a:p>
        </p:txBody>
      </p:sp>
      <p:grpSp>
        <p:nvGrpSpPr>
          <p:cNvPr id="155" name="Rounded Rectangle 5"/>
          <p:cNvGrpSpPr/>
          <p:nvPr/>
        </p:nvGrpSpPr>
        <p:grpSpPr>
          <a:xfrm>
            <a:off x="6720840" y="1691639"/>
            <a:ext cx="4709162" cy="4297682"/>
            <a:chOff x="0" y="0"/>
            <a:chExt cx="4709161" cy="4297681"/>
          </a:xfrm>
        </p:grpSpPr>
        <p:sp>
          <p:nvSpPr>
            <p:cNvPr id="153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54" name="04d23e3c833682dd4bc7a7fbec3a8ce0.jpg" descr="04d23e3c833682dd4bc7a7fbec3a8ce0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40" r="0" b="6645"/>
            <a:stretch>
              <a:fillRect/>
            </a:stretch>
          </p:blipFill>
          <p:spPr>
            <a:xfrm>
              <a:off x="338247" y="206188"/>
              <a:ext cx="4032667" cy="37630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6" name="TextBox 2"/>
          <p:cNvSpPr txBox="1"/>
          <p:nvPr/>
        </p:nvSpPr>
        <p:spPr>
          <a:xfrm>
            <a:off x="810901" y="1529970"/>
            <a:ext cx="5486403" cy="4433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latin typeface="+mn-lt"/>
                <a:ea typeface="+mn-ea"/>
                <a:cs typeface="+mn-cs"/>
                <a:sym typeface="Helvetica"/>
              </a:defRPr>
            </a:pPr>
            <a:r>
              <a:t>Matthew 5:3–12: Christ’s Sermon on the Mount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“In Thy Kingdom remember us, O Lord.”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Blessed are the poor in spirit, the meek, and the merciful.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Blessed are the pure in heart and the peacemakers.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2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Beatitudes reveal what it means to live as citizens of God’s Kingdom.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Why Do the Antiphons Change?</a:t>
            </a:r>
          </a:p>
        </p:txBody>
      </p:sp>
      <p:sp>
        <p:nvSpPr>
          <p:cNvPr id="159" name="Rounded Rectangle 5"/>
          <p:cNvSpPr/>
          <p:nvPr/>
        </p:nvSpPr>
        <p:spPr>
          <a:xfrm>
            <a:off x="6720840" y="1945638"/>
            <a:ext cx="4709160" cy="4297683"/>
          </a:xfrm>
          <a:prstGeom prst="roundRect">
            <a:avLst>
              <a:gd name="adj" fmla="val 16667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</p:txBody>
      </p:sp>
      <p:pic>
        <p:nvPicPr>
          <p:cNvPr id="160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rcRect l="0" t="16209" r="0" b="16209"/>
          <a:stretch>
            <a:fillRect/>
          </a:stretch>
        </p:blipFill>
        <p:spPr>
          <a:xfrm>
            <a:off x="6911647" y="2418186"/>
            <a:ext cx="4327547" cy="3299755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extBox 2"/>
          <p:cNvSpPr txBox="1"/>
          <p:nvPr/>
        </p:nvSpPr>
        <p:spPr>
          <a:xfrm>
            <a:off x="740409" y="1291896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77522F"/>
                </a:solidFill>
                <a:latin typeface="Kumbh Sans Regular Regular"/>
                <a:ea typeface="Kumbh Sans Regular Regular"/>
                <a:cs typeface="Kumbh Sans Regular Regular"/>
                <a:sym typeface="Kumbh Sans Regular Regular"/>
              </a:defRPr>
            </a:lvl1pPr>
          </a:lstStyle>
          <a:p>
            <a:pPr/>
            <a:r>
              <a:t>The Church’s Calendar Shapes Our Worship</a:t>
            </a:r>
          </a:p>
        </p:txBody>
      </p:sp>
      <p:sp>
        <p:nvSpPr>
          <p:cNvPr id="162" name="TextBox 2"/>
          <p:cNvSpPr txBox="1"/>
          <p:nvPr/>
        </p:nvSpPr>
        <p:spPr>
          <a:xfrm>
            <a:off x="810901" y="1910970"/>
            <a:ext cx="5486403" cy="4099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latin typeface="+mn-lt"/>
                <a:ea typeface="+mn-ea"/>
                <a:cs typeface="+mn-cs"/>
                <a:sym typeface="Helvetica"/>
              </a:defRPr>
            </a:pPr>
            <a:r>
              <a:t>The Antiphons are not identical at every Divine Liturgy.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latin typeface="+mn-lt"/>
                <a:ea typeface="+mn-ea"/>
                <a:cs typeface="+mn-cs"/>
                <a:sym typeface="Helvetica"/>
              </a:defRPr>
            </a:pPr>
            <a:r>
              <a:t>Typical Antiphons are commonly used on ordinary Sundays.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latin typeface="+mn-lt"/>
                <a:ea typeface="+mn-ea"/>
                <a:cs typeface="+mn-cs"/>
                <a:sym typeface="Helvetica"/>
              </a:defRPr>
            </a:pPr>
            <a:r>
              <a:t>Major feasts may have their own appointed Antiphons.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latin typeface="+mn-lt"/>
                <a:ea typeface="+mn-ea"/>
                <a:cs typeface="+mn-cs"/>
                <a:sym typeface="Helvetica"/>
              </a:defRPr>
            </a:pPr>
            <a:r>
              <a:t>Festal Antiphons use Scripture to proclaim the meaning of the celebration.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latin typeface="+mn-lt"/>
                <a:ea typeface="+mn-ea"/>
                <a:cs typeface="+mn-cs"/>
                <a:sym typeface="Helvetica"/>
              </a:defRPr>
            </a:pPr>
            <a:r>
              <a:t>The Beatitudes are not appointed for every occasion.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Rounded Rectangle 1"/>
          <p:cNvGrpSpPr/>
          <p:nvPr/>
        </p:nvGrpSpPr>
        <p:grpSpPr>
          <a:xfrm>
            <a:off x="640080" y="594359"/>
            <a:ext cx="4389121" cy="5623562"/>
            <a:chOff x="0" y="0"/>
            <a:chExt cx="4389120" cy="5623561"/>
          </a:xfrm>
        </p:grpSpPr>
        <p:sp>
          <p:nvSpPr>
            <p:cNvPr id="164" name="Rounded Rectangle"/>
            <p:cNvSpPr/>
            <p:nvPr/>
          </p:nvSpPr>
          <p:spPr>
            <a:xfrm>
              <a:off x="0" y="0"/>
              <a:ext cx="4389121" cy="562356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sp>
          <p:nvSpPr>
            <p:cNvPr id="165" name="DIVINE LITURGY • CLASS 2"/>
            <p:cNvSpPr txBox="1"/>
            <p:nvPr/>
          </p:nvSpPr>
          <p:spPr>
            <a:xfrm>
              <a:off x="219021" y="2664461"/>
              <a:ext cx="3951079" cy="294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lvl1pPr>
            </a:lstStyle>
            <a:p>
              <a:pPr/>
              <a:r>
                <a:t>DIVINE LITURGY • CLASS 2</a:t>
              </a:r>
            </a:p>
          </p:txBody>
        </p:sp>
      </p:grpSp>
      <p:sp>
        <p:nvSpPr>
          <p:cNvPr id="167" name="TextBox 2"/>
          <p:cNvSpPr txBox="1"/>
          <p:nvPr/>
        </p:nvSpPr>
        <p:spPr>
          <a:xfrm>
            <a:off x="5486400" y="655319"/>
            <a:ext cx="5577841" cy="1056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0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From the Antiphons to the Little Entrance</a:t>
            </a:r>
          </a:p>
        </p:txBody>
      </p:sp>
      <p:pic>
        <p:nvPicPr>
          <p:cNvPr id="168" name="IMG_4066.HEIC" descr="IMG_4066.HEIC"/>
          <p:cNvPicPr>
            <a:picLocks noChangeAspect="1"/>
          </p:cNvPicPr>
          <p:nvPr/>
        </p:nvPicPr>
        <p:blipFill>
          <a:blip r:embed="rId2">
            <a:extLst/>
          </a:blip>
          <a:srcRect l="0" t="0" r="40389" b="0"/>
          <a:stretch>
            <a:fillRect/>
          </a:stretch>
        </p:blipFill>
        <p:spPr>
          <a:xfrm>
            <a:off x="881540" y="971681"/>
            <a:ext cx="3906202" cy="4914638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extBox 2"/>
          <p:cNvSpPr txBox="1"/>
          <p:nvPr/>
        </p:nvSpPr>
        <p:spPr>
          <a:xfrm>
            <a:off x="5532119" y="1793012"/>
            <a:ext cx="5486402" cy="3506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1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1. Thanksgiving</a:t>
            </a:r>
            <a:endParaRPr b="0" sz="1200">
              <a:latin typeface="+mn-lt"/>
              <a:ea typeface="+mn-ea"/>
              <a:cs typeface="+mn-cs"/>
              <a:sym typeface="Helvetica"/>
            </a:endParaRP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4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First Antiphon reminds us of God’s mercy and goodness.</a:t>
            </a: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4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↓</a:t>
            </a: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1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2. Confession of Faith</a:t>
            </a:r>
            <a:endParaRPr b="0" sz="1200">
              <a:latin typeface="+mn-lt"/>
              <a:ea typeface="+mn-ea"/>
              <a:cs typeface="+mn-cs"/>
              <a:sym typeface="Helvetica"/>
            </a:endParaRP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4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Second Antiphon proclaims Christ’s Incarnation and saving work.</a:t>
            </a: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4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↓</a:t>
            </a: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1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3. Life in the Kingdom</a:t>
            </a:r>
            <a:endParaRPr b="0" sz="1200">
              <a:latin typeface="+mn-lt"/>
              <a:ea typeface="+mn-ea"/>
              <a:cs typeface="+mn-cs"/>
              <a:sym typeface="Helvetica"/>
            </a:endParaRP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4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Third Antiphon teaches us how Christ calls us to live.</a:t>
            </a: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4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↓</a:t>
            </a: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1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The Little Entrance</a:t>
            </a:r>
            <a:endParaRPr b="0" sz="1200">
              <a:latin typeface="+mn-lt"/>
              <a:ea typeface="+mn-ea"/>
              <a:cs typeface="+mn-cs"/>
              <a:sym typeface="Helvetica"/>
            </a:endParaRP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4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Holy Gospel is carried into the midst of the faithful.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Box 1"/>
          <p:cNvSpPr txBox="1"/>
          <p:nvPr/>
        </p:nvSpPr>
        <p:spPr>
          <a:xfrm>
            <a:off x="868680" y="731519"/>
            <a:ext cx="10424160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1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NEXT CLASS</a:t>
            </a:r>
          </a:p>
        </p:txBody>
      </p:sp>
      <p:sp>
        <p:nvSpPr>
          <p:cNvPr id="172" name="TextBox 2"/>
          <p:cNvSpPr txBox="1"/>
          <p:nvPr/>
        </p:nvSpPr>
        <p:spPr>
          <a:xfrm>
            <a:off x="868680" y="1198879"/>
            <a:ext cx="10424160" cy="586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1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Little Entrance: Christ Comes Among His People</a:t>
            </a:r>
          </a:p>
        </p:txBody>
      </p:sp>
      <p:sp>
        <p:nvSpPr>
          <p:cNvPr id="173" name="Rounded Rectangle 4"/>
          <p:cNvSpPr/>
          <p:nvPr/>
        </p:nvSpPr>
        <p:spPr>
          <a:xfrm>
            <a:off x="3073199" y="2002869"/>
            <a:ext cx="6325423" cy="4312886"/>
          </a:xfrm>
          <a:prstGeom prst="roundRect">
            <a:avLst>
              <a:gd name="adj" fmla="val 6572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</p:txBody>
      </p:sp>
      <p:pic>
        <p:nvPicPr>
          <p:cNvPr id="174" name="entrance-with-holy-gospel.jpg" descr="entrance-with-holy-gospel.jpg"/>
          <p:cNvPicPr>
            <a:picLocks noChangeAspect="1"/>
          </p:cNvPicPr>
          <p:nvPr/>
        </p:nvPicPr>
        <p:blipFill>
          <a:blip r:embed="rId2">
            <a:extLst/>
          </a:blip>
          <a:srcRect l="0" t="19155" r="0" b="35409"/>
          <a:stretch>
            <a:fillRect/>
          </a:stretch>
        </p:blipFill>
        <p:spPr>
          <a:xfrm>
            <a:off x="3361050" y="2145557"/>
            <a:ext cx="5830299" cy="3977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