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media1.mov" ContentType="video/unknown"/>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21793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Calibri"/>
      </a:defRPr>
    </a:lvl1pPr>
    <a:lvl2pPr indent="228600" defTabSz="457200" latinLnBrk="0">
      <a:defRPr sz="1200">
        <a:latin typeface="+mn-lt"/>
        <a:ea typeface="+mn-ea"/>
        <a:cs typeface="+mn-cs"/>
        <a:sym typeface="Calibri"/>
      </a:defRPr>
    </a:lvl2pPr>
    <a:lvl3pPr indent="457200" defTabSz="457200" latinLnBrk="0">
      <a:defRPr sz="1200">
        <a:latin typeface="+mn-lt"/>
        <a:ea typeface="+mn-ea"/>
        <a:cs typeface="+mn-cs"/>
        <a:sym typeface="Calibri"/>
      </a:defRPr>
    </a:lvl3pPr>
    <a:lvl4pPr indent="685800" defTabSz="457200" latinLnBrk="0">
      <a:defRPr sz="1200">
        <a:latin typeface="+mn-lt"/>
        <a:ea typeface="+mn-ea"/>
        <a:cs typeface="+mn-cs"/>
        <a:sym typeface="Calibri"/>
      </a:defRPr>
    </a:lvl4pPr>
    <a:lvl5pPr indent="914400" defTabSz="457200" latinLnBrk="0">
      <a:defRPr sz="1200">
        <a:latin typeface="+mn-lt"/>
        <a:ea typeface="+mn-ea"/>
        <a:cs typeface="+mn-cs"/>
        <a:sym typeface="Calibri"/>
      </a:defRPr>
    </a:lvl5pPr>
    <a:lvl6pPr indent="1143000" defTabSz="457200" latinLnBrk="0">
      <a:defRPr sz="1200">
        <a:latin typeface="+mn-lt"/>
        <a:ea typeface="+mn-ea"/>
        <a:cs typeface="+mn-cs"/>
        <a:sym typeface="Calibri"/>
      </a:defRPr>
    </a:lvl6pPr>
    <a:lvl7pPr indent="1371600" defTabSz="457200" latinLnBrk="0">
      <a:defRPr sz="1200">
        <a:latin typeface="+mn-lt"/>
        <a:ea typeface="+mn-ea"/>
        <a:cs typeface="+mn-cs"/>
        <a:sym typeface="Calibri"/>
      </a:defRPr>
    </a:lvl7pPr>
    <a:lvl8pPr indent="1600200" defTabSz="457200" latinLnBrk="0">
      <a:defRPr sz="1200">
        <a:latin typeface="+mn-lt"/>
        <a:ea typeface="+mn-ea"/>
        <a:cs typeface="+mn-cs"/>
        <a:sym typeface="Calibri"/>
      </a:defRPr>
    </a:lvl8pPr>
    <a:lvl9pPr indent="1828800" defTabSz="457200" latinLnBrk="0">
      <a:defRPr sz="12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685800" y="2130425"/>
            <a:ext cx="7772400" cy="1470025"/>
          </a:xfrm>
          <a:prstGeom prst="rect">
            <a:avLst/>
          </a:prstGeom>
        </p:spPr>
        <p:txBody>
          <a:bodyPr/>
          <a:lstStyle/>
          <a:p>
            <a:pPr/>
            <a:r>
              <a:t>Title Text</a:t>
            </a:r>
          </a:p>
        </p:txBody>
      </p:sp>
      <p:sp>
        <p:nvSpPr>
          <p:cNvPr id="12" name="Body Level One…"/>
          <p:cNvSpPr txBox="1"/>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xfrm>
            <a:off x="457200" y="274638"/>
            <a:ext cx="8229600" cy="1143001"/>
          </a:xfrm>
          <a:prstGeom prst="rect">
            <a:avLst/>
          </a:prstGeom>
        </p:spPr>
        <p:txBody>
          <a:bodyPr/>
          <a:lstStyle/>
          <a:p>
            <a:pPr/>
            <a:r>
              <a:t>Title Text</a:t>
            </a:r>
          </a:p>
        </p:txBody>
      </p:sp>
      <p:sp>
        <p:nvSpPr>
          <p:cNvPr id="21" name="Body Level One…"/>
          <p:cNvSpPr txBox="1"/>
          <p:nvPr>
            <p:ph type="body" idx="1"/>
          </p:nvPr>
        </p:nvSpPr>
        <p:spPr>
          <a:xfrm>
            <a:off x="457200" y="1600200"/>
            <a:ext cx="8229600" cy="452596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722312" y="4406900"/>
            <a:ext cx="7772401" cy="1362075"/>
          </a:xfrm>
          <a:prstGeom prst="rect">
            <a:avLst/>
          </a:prstGeom>
        </p:spPr>
        <p:txBody>
          <a:bodyPr anchor="t"/>
          <a:lstStyle>
            <a:lvl1pPr algn="l">
              <a:defRPr b="1" cap="all" sz="4000"/>
            </a:lvl1pPr>
          </a:lstStyle>
          <a:p>
            <a:pPr/>
            <a:r>
              <a:t>Title Text</a:t>
            </a:r>
          </a:p>
        </p:txBody>
      </p:sp>
      <p:sp>
        <p:nvSpPr>
          <p:cNvPr id="30" name="Body Level One…"/>
          <p:cNvSpPr txBox="1"/>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xfrm>
            <a:off x="457200" y="274638"/>
            <a:ext cx="8229600" cy="1143001"/>
          </a:xfrm>
          <a:prstGeom prst="rect">
            <a:avLst/>
          </a:prstGeom>
        </p:spPr>
        <p:txBody>
          <a:bodyPr/>
          <a:lstStyle/>
          <a:p>
            <a:pPr/>
            <a:r>
              <a:t>Title Text</a:t>
            </a:r>
          </a:p>
        </p:txBody>
      </p:sp>
      <p:sp>
        <p:nvSpPr>
          <p:cNvPr id="39" name="Body Level One…"/>
          <p:cNvSpPr txBox="1"/>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457200" y="274638"/>
            <a:ext cx="8229600" cy="1143001"/>
          </a:xfrm>
          <a:prstGeom prst="rect">
            <a:avLst/>
          </a:prstGeom>
        </p:spPr>
        <p:txBody>
          <a:bodyPr/>
          <a:lstStyle/>
          <a:p>
            <a:pPr/>
            <a:r>
              <a:t>Title Text</a:t>
            </a:r>
          </a:p>
        </p:txBody>
      </p:sp>
      <p:sp>
        <p:nvSpPr>
          <p:cNvPr id="48" name="Body Level One…"/>
          <p:cNvSpPr txBox="1"/>
          <p:nvPr>
            <p:ph type="body" sz="quarter" idx="1"/>
          </p:nvPr>
        </p:nvSpPr>
        <p:spPr>
          <a:xfrm>
            <a:off x="457200" y="1535112"/>
            <a:ext cx="4040188" cy="63976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xfrm>
            <a:off x="457200" y="274638"/>
            <a:ext cx="8229600" cy="1143001"/>
          </a:xfrm>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457200" y="273050"/>
            <a:ext cx="3008314" cy="1162050"/>
          </a:xfrm>
          <a:prstGeom prst="rect">
            <a:avLst/>
          </a:prstGeom>
        </p:spPr>
        <p:txBody>
          <a:bodyPr anchor="b"/>
          <a:lstStyle>
            <a:lvl1pPr algn="l">
              <a:defRPr b="1" sz="2000"/>
            </a:lvl1pPr>
          </a:lstStyle>
          <a:p>
            <a:pPr/>
            <a:r>
              <a:t>Title Text</a:t>
            </a:r>
          </a:p>
        </p:txBody>
      </p:sp>
      <p:sp>
        <p:nvSpPr>
          <p:cNvPr id="73" name="Body Level One…"/>
          <p:cNvSpPr txBox="1"/>
          <p:nvPr>
            <p:ph type="body" sz="half" idx="1"/>
          </p:nvPr>
        </p:nvSpPr>
        <p:spPr>
          <a:xfrm>
            <a:off x="3575050" y="273050"/>
            <a:ext cx="5111750" cy="585311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457199" y="1435100"/>
            <a:ext cx="3008315" cy="4691063"/>
          </a:xfrm>
          <a:prstGeom prst="rect">
            <a:avLst/>
          </a:prstGeom>
        </p:spPr>
        <p:txBody>
          <a:bodyPr/>
          <a:lstStyle/>
          <a:p>
            <a:pPr marL="0" indent="0">
              <a:spcBef>
                <a:spcPts val="300"/>
              </a:spcBef>
              <a:buSzTx/>
              <a:buFontTx/>
              <a:buNone/>
              <a:defRPr sz="14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1792288" y="4800600"/>
            <a:ext cx="5486401" cy="566738"/>
          </a:xfrm>
          <a:prstGeom prst="rect">
            <a:avLst/>
          </a:prstGeom>
        </p:spPr>
        <p:txBody>
          <a:bodyPr anchor="b"/>
          <a:lstStyle>
            <a:lvl1pPr algn="l">
              <a:defRPr b="1" sz="2000"/>
            </a:lvl1pPr>
          </a:lstStyle>
          <a:p>
            <a:pPr/>
            <a:r>
              <a:t>Title Text</a:t>
            </a:r>
          </a:p>
        </p:txBody>
      </p:sp>
      <p:sp>
        <p:nvSpPr>
          <p:cNvPr id="83" name="Picture Placeholder 2"/>
          <p:cNvSpPr/>
          <p:nvPr>
            <p:ph type="pic" sz="half" idx="21"/>
          </p:nvPr>
        </p:nvSpPr>
        <p:spPr>
          <a:xfrm>
            <a:off x="1792288" y="612775"/>
            <a:ext cx="5486401" cy="4114800"/>
          </a:xfrm>
          <a:prstGeom prst="rect">
            <a:avLst/>
          </a:prstGeom>
        </p:spPr>
        <p:txBody>
          <a:bodyPr lIns="91439" rIns="91439">
            <a:noAutofit/>
          </a:bodyPr>
          <a:lstStyle/>
          <a:p>
            <a:pPr/>
          </a:p>
        </p:txBody>
      </p:sp>
      <p:sp>
        <p:nvSpPr>
          <p:cNvPr id="84" name="Body Level One…"/>
          <p:cNvSpPr txBox="1"/>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608965" y="92074"/>
            <a:ext cx="10961370" cy="1508126"/>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608965" y="1600200"/>
            <a:ext cx="10961370" cy="52578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428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1pPr>
      <a:lvl2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2pPr>
      <a:lvl3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3pPr>
      <a:lvl4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4pPr>
      <a:lvl5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5pPr>
      <a:lvl6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6pPr>
      <a:lvl7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7pPr>
      <a:lvl8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8pPr>
      <a:lvl9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9pPr>
    </p:titleStyle>
    <p:bodyStyle>
      <a:lvl1pPr marL="342900" marR="0" indent="-34290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4pPr>
      <a:lvl5pPr marL="21945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5pPr>
      <a:lvl6pPr marL="26517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6pPr>
      <a:lvl7pPr marL="31089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7pPr>
      <a:lvl8pPr marL="3566159" marR="0" indent="-365759"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8pPr>
      <a:lvl9pPr marL="4023359" marR="0" indent="-365759"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video" Target="../media/media1.mov"/><Relationship Id="rId3" Type="http://schemas.microsoft.com/office/2007/relationships/media" Target="../media/media1.mov"/><Relationship Id="rId4"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5.jpeg"/><Relationship Id="rId4" Type="http://schemas.openxmlformats.org/officeDocument/2006/relationships/image" Target="../media/image6.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 Id="rId3" Type="http://schemas.openxmlformats.org/officeDocument/2006/relationships/image" Target="../media/image12.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 Id="rId3" Type="http://schemas.openxmlformats.org/officeDocument/2006/relationships/image" Target="../media/image17.jpeg"/><Relationship Id="rId4" Type="http://schemas.openxmlformats.org/officeDocument/2006/relationships/image" Target="../media/image18.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94" name="TextBox 1"/>
          <p:cNvSpPr txBox="1"/>
          <p:nvPr/>
        </p:nvSpPr>
        <p:spPr>
          <a:xfrm>
            <a:off x="777239" y="914400"/>
            <a:ext cx="5394961" cy="2311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900">
                <a:solidFill>
                  <a:srgbClr val="77522F"/>
                </a:solidFill>
                <a:latin typeface="Kumbh Sans Regular Bold"/>
                <a:ea typeface="Kumbh Sans Regular Bold"/>
                <a:cs typeface="Kumbh Sans Regular Bold"/>
                <a:sym typeface="Kumbh Sans Regular Bold"/>
              </a:defRPr>
            </a:lvl1pPr>
          </a:lstStyle>
          <a:p>
            <a:pPr/>
            <a:r>
              <a:t>UNDERSTANDING THE DIVINE LITURGY</a:t>
            </a:r>
          </a:p>
        </p:txBody>
      </p:sp>
      <p:sp>
        <p:nvSpPr>
          <p:cNvPr id="95" name="TextBox 2"/>
          <p:cNvSpPr txBox="1"/>
          <p:nvPr/>
        </p:nvSpPr>
        <p:spPr>
          <a:xfrm>
            <a:off x="777239" y="1417319"/>
            <a:ext cx="5486401" cy="1183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3400">
                <a:solidFill>
                  <a:srgbClr val="1E1E1E"/>
                </a:solidFill>
                <a:latin typeface="Kumbh Sans Regular Bold"/>
                <a:ea typeface="Kumbh Sans Regular Bold"/>
                <a:cs typeface="Kumbh Sans Regular Bold"/>
                <a:sym typeface="Kumbh Sans Regular Bold"/>
              </a:defRPr>
            </a:pPr>
            <a:r>
              <a:t>Why Do We Pray</a:t>
            </a:r>
            <a:br/>
            <a:r>
              <a:t>and Worship?</a:t>
            </a:r>
          </a:p>
        </p:txBody>
      </p:sp>
      <p:grpSp>
        <p:nvGrpSpPr>
          <p:cNvPr id="98" name="Rounded Rectangle 4"/>
          <p:cNvGrpSpPr/>
          <p:nvPr/>
        </p:nvGrpSpPr>
        <p:grpSpPr>
          <a:xfrm>
            <a:off x="6812280" y="548640"/>
            <a:ext cx="4709161" cy="5715001"/>
            <a:chOff x="0" y="0"/>
            <a:chExt cx="4709159" cy="5715000"/>
          </a:xfrm>
        </p:grpSpPr>
        <p:sp>
          <p:nvSpPr>
            <p:cNvPr id="96" name="Rounded Rectangle"/>
            <p:cNvSpPr/>
            <p:nvPr/>
          </p:nvSpPr>
          <p:spPr>
            <a:xfrm>
              <a:off x="0" y="0"/>
              <a:ext cx="4709160" cy="5715000"/>
            </a:xfrm>
            <a:prstGeom prst="roundRect">
              <a:avLst>
                <a:gd name="adj" fmla="val 16667"/>
              </a:avLst>
            </a:prstGeom>
            <a:solidFill>
              <a:srgbClr val="EAE7E0"/>
            </a:solidFill>
            <a:ln w="9525" cap="flat">
              <a:solidFill>
                <a:srgbClr val="B8B3A9"/>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sz="1300">
                  <a:solidFill>
                    <a:srgbClr val="646058"/>
                  </a:solidFill>
                  <a:latin typeface="Kumbh Sans Regular Bold"/>
                  <a:ea typeface="Kumbh Sans Regular Bold"/>
                  <a:cs typeface="Kumbh Sans Regular Bold"/>
                  <a:sym typeface="Kumbh Sans Regular Bold"/>
                </a:defRPr>
              </a:pPr>
            </a:p>
          </p:txBody>
        </p:sp>
        <p:pic>
          <p:nvPicPr>
            <p:cNvPr id="97" name="praying.jpg" descr="praying.jpg"/>
            <p:cNvPicPr>
              <a:picLocks noChangeAspect="1"/>
            </p:cNvPicPr>
            <p:nvPr/>
          </p:nvPicPr>
          <p:blipFill>
            <a:blip r:embed="rId2">
              <a:extLst/>
            </a:blip>
            <a:srcRect l="13837" t="0" r="13837" b="0"/>
            <a:stretch>
              <a:fillRect/>
            </a:stretch>
          </p:blipFill>
          <p:spPr>
            <a:xfrm>
              <a:off x="190807" y="503536"/>
              <a:ext cx="4327546" cy="4707037"/>
            </a:xfrm>
            <a:prstGeom prst="rect">
              <a:avLst/>
            </a:prstGeom>
            <a:ln w="12700" cap="flat">
              <a:noFill/>
              <a:miter lim="400000"/>
            </a:ln>
            <a:effectLst/>
          </p:spPr>
        </p:pic>
      </p:grpSp>
      <p:sp>
        <p:nvSpPr>
          <p:cNvPr id="99" name="TextBox 5"/>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1</a:t>
            </a:r>
          </a:p>
        </p:txBody>
      </p:sp>
      <p:sp>
        <p:nvSpPr>
          <p:cNvPr id="100" name="TextBox 6"/>
          <p:cNvSpPr txBox="1"/>
          <p:nvPr/>
        </p:nvSpPr>
        <p:spPr>
          <a:xfrm>
            <a:off x="801391" y="2928613"/>
            <a:ext cx="5784855" cy="289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000">
                <a:solidFill>
                  <a:srgbClr val="77522F"/>
                </a:solidFill>
                <a:latin typeface="Kumbh Sans Regular Bold"/>
                <a:ea typeface="Kumbh Sans Regular Bold"/>
                <a:cs typeface="Kumbh Sans Regular Bold"/>
                <a:sym typeface="Kumbh Sans Regular Bold"/>
              </a:defRPr>
            </a:pPr>
            <a:r>
              <a:t>“When you see the Lord immolated and lying upon the altar… can you think that you are still among men and on earth? Or are you not lifted up to heaven?” - St. John Chrysostom</a:t>
            </a:r>
          </a:p>
          <a:p>
            <a:pPr>
              <a:defRPr sz="1000">
                <a:solidFill>
                  <a:srgbClr val="77522F"/>
                </a:solidFill>
                <a:latin typeface="Kumbh Sans Regular Bold"/>
                <a:ea typeface="Kumbh Sans Regular Bold"/>
                <a:cs typeface="Kumbh Sans Regular Bold"/>
                <a:sym typeface="Kumbh Sans Regular Bold"/>
              </a:defRPr>
            </a:pPr>
          </a:p>
          <a:p>
            <a:pPr>
              <a:defRPr sz="1000">
                <a:solidFill>
                  <a:srgbClr val="77522F"/>
                </a:solidFill>
                <a:latin typeface="Kumbh Sans Regular Bold"/>
                <a:ea typeface="Kumbh Sans Regular Bold"/>
                <a:cs typeface="Kumbh Sans Regular Bold"/>
                <a:sym typeface="Kumbh Sans Regular Bold"/>
              </a:defRPr>
            </a:pPr>
            <a:r>
              <a:t>“The oblation of the Church… which the Lord gave instructions to be offered throughout all the world, is accounted with God a pure sacrifice.” - St. Irenaeus of Lyons</a:t>
            </a:r>
          </a:p>
          <a:p>
            <a:pPr>
              <a:defRPr sz="1000">
                <a:solidFill>
                  <a:srgbClr val="77522F"/>
                </a:solidFill>
                <a:latin typeface="Kumbh Sans Regular Bold"/>
                <a:ea typeface="Kumbh Sans Regular Bold"/>
                <a:cs typeface="Kumbh Sans Regular Bold"/>
                <a:sym typeface="Kumbh Sans Regular Bold"/>
              </a:defRPr>
            </a:pPr>
          </a:p>
          <a:p>
            <a:pPr>
              <a:defRPr sz="1000">
                <a:solidFill>
                  <a:srgbClr val="77522F"/>
                </a:solidFill>
                <a:latin typeface="Kumbh Sans Regular Bold"/>
                <a:ea typeface="Kumbh Sans Regular Bold"/>
                <a:cs typeface="Kumbh Sans Regular Bold"/>
                <a:sym typeface="Kumbh Sans Regular Bold"/>
              </a:defRPr>
            </a:pPr>
            <a:r>
              <a:t>“I desire the bread of God, which is the flesh of Jesus Christ… and for drink I desire His blood, which is love incorruptible.” - St. Ignatius of Antioch</a:t>
            </a:r>
          </a:p>
          <a:p>
            <a:pPr>
              <a:defRPr sz="1000">
                <a:solidFill>
                  <a:srgbClr val="77522F"/>
                </a:solidFill>
                <a:latin typeface="Kumbh Sans Regular Bold"/>
                <a:ea typeface="Kumbh Sans Regular Bold"/>
                <a:cs typeface="Kumbh Sans Regular Bold"/>
                <a:sym typeface="Kumbh Sans Regular Bold"/>
              </a:defRPr>
            </a:pPr>
          </a:p>
          <a:p>
            <a:pPr>
              <a:defRPr sz="1000">
                <a:solidFill>
                  <a:srgbClr val="77522F"/>
                </a:solidFill>
                <a:latin typeface="Kumbh Sans Regular Bold"/>
                <a:ea typeface="Kumbh Sans Regular Bold"/>
                <a:cs typeface="Kumbh Sans Regular Bold"/>
                <a:sym typeface="Kumbh Sans Regular Bold"/>
              </a:defRPr>
            </a:pPr>
            <a:r>
              <a:t>“O Existing One, Master and Lord; O God, the almighty and adorable Father: it is truly proper, right, and befitting the majesty of Your holiness to praise You, to hymn You, to bless You, to worship You, to give thanks to You, to glorify You, the only God Who truly exists, and to offer You this our rational worship with a contrite heart and in a spirit of humility, for You have granted us the knowledge of Your truth. Who can relate Your mighty acts? Or make all Your praises known? Who can tell of all Your miracles at all times? O Master of all, Lord of heaven and earth, and of all creation both visible and invisible, You sit upon the throne of glory and behold the depths…” - St. Basil Liturgy Anaphora Prayer</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102" name="TextBox 1"/>
          <p:cNvSpPr txBox="1"/>
          <p:nvPr/>
        </p:nvSpPr>
        <p:spPr>
          <a:xfrm>
            <a:off x="777239" y="1005839"/>
            <a:ext cx="10607041" cy="256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000">
                <a:solidFill>
                  <a:srgbClr val="77522F"/>
                </a:solidFill>
                <a:latin typeface="Kumbh Sans Regular Bold"/>
                <a:ea typeface="Kumbh Sans Regular Bold"/>
                <a:cs typeface="Kumbh Sans Regular Bold"/>
                <a:sym typeface="Kumbh Sans Regular Bold"/>
              </a:defRPr>
            </a:lvl1pPr>
          </a:lstStyle>
          <a:p>
            <a:pPr/>
            <a:r>
              <a:t>A QUESTION TO BEGIN</a:t>
            </a:r>
          </a:p>
        </p:txBody>
      </p:sp>
      <p:sp>
        <p:nvSpPr>
          <p:cNvPr id="103" name="TextBox 2"/>
          <p:cNvSpPr txBox="1"/>
          <p:nvPr/>
        </p:nvSpPr>
        <p:spPr>
          <a:xfrm>
            <a:off x="1097280" y="1828800"/>
            <a:ext cx="9966960" cy="1082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3100">
                <a:solidFill>
                  <a:srgbClr val="1E1E1E"/>
                </a:solidFill>
                <a:latin typeface="Kumbh Sans Regular Bold"/>
                <a:ea typeface="Kumbh Sans Regular Bold"/>
                <a:cs typeface="Kumbh Sans Regular Bold"/>
                <a:sym typeface="Kumbh Sans Regular Bold"/>
              </a:defRPr>
            </a:pPr>
            <a:r>
              <a:t>If God needs nothing,</a:t>
            </a:r>
            <a:br/>
            <a:r>
              <a:t>why does He want us to worship Him?</a:t>
            </a:r>
          </a:p>
        </p:txBody>
      </p:sp>
      <p:sp>
        <p:nvSpPr>
          <p:cNvPr id="104" name="TextBox 3"/>
          <p:cNvSpPr txBox="1"/>
          <p:nvPr/>
        </p:nvSpPr>
        <p:spPr>
          <a:xfrm>
            <a:off x="1097280" y="3794759"/>
            <a:ext cx="9966960" cy="28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200">
                <a:solidFill>
                  <a:srgbClr val="77522F"/>
                </a:solidFill>
                <a:latin typeface="Kumbh Sans Regular Bold"/>
                <a:ea typeface="Kumbh Sans Regular Bold"/>
                <a:cs typeface="Kumbh Sans Regular Bold"/>
                <a:sym typeface="Kumbh Sans Regular Bold"/>
              </a:defRPr>
            </a:lvl1pPr>
          </a:lstStyle>
          <a:p>
            <a:pPr/>
            <a:r>
              <a:t>Acts 17:24–25</a:t>
            </a:r>
          </a:p>
        </p:txBody>
      </p:sp>
      <p:sp>
        <p:nvSpPr>
          <p:cNvPr id="105" name="TextBox 4"/>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2</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107"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108"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What Is Prayer?</a:t>
            </a:r>
          </a:p>
        </p:txBody>
      </p:sp>
      <p:sp>
        <p:nvSpPr>
          <p:cNvPr id="109"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10" name="TextBox 4"/>
          <p:cNvSpPr txBox="1"/>
          <p:nvPr/>
        </p:nvSpPr>
        <p:spPr>
          <a:xfrm>
            <a:off x="822960" y="1737360"/>
            <a:ext cx="5394960" cy="2186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100"/>
              </a:spcBef>
              <a:defRPr>
                <a:solidFill>
                  <a:srgbClr val="1E1E1E"/>
                </a:solidFill>
                <a:latin typeface="Aptos"/>
                <a:ea typeface="Aptos"/>
                <a:cs typeface="Aptos"/>
                <a:sym typeface="Aptos"/>
              </a:defRPr>
            </a:pPr>
            <a:r>
              <a:t>Prayer is communion with God.</a:t>
            </a:r>
          </a:p>
          <a:p>
            <a:pPr>
              <a:spcBef>
                <a:spcPts val="1100"/>
              </a:spcBef>
              <a:defRPr>
                <a:solidFill>
                  <a:srgbClr val="1E1E1E"/>
                </a:solidFill>
                <a:latin typeface="Aptos"/>
                <a:ea typeface="Aptos"/>
                <a:cs typeface="Aptos"/>
                <a:sym typeface="Aptos"/>
              </a:defRPr>
            </a:pPr>
            <a:r>
              <a:t>Praise • Thanksgiving • Repentance • Intercession • Petition</a:t>
            </a:r>
          </a:p>
          <a:p>
            <a:pPr>
              <a:spcBef>
                <a:spcPts val="1100"/>
              </a:spcBef>
              <a:defRPr>
                <a:solidFill>
                  <a:srgbClr val="1E1E1E"/>
                </a:solidFill>
                <a:latin typeface="Aptos"/>
                <a:ea typeface="Aptos"/>
                <a:cs typeface="Aptos"/>
                <a:sym typeface="Aptos"/>
              </a:defRPr>
            </a:pPr>
            <a:r>
              <a:t>God already knows what we need.</a:t>
            </a:r>
          </a:p>
          <a:p>
            <a:pPr>
              <a:spcBef>
                <a:spcPts val="1100"/>
              </a:spcBef>
              <a:defRPr>
                <a:solidFill>
                  <a:srgbClr val="1E1E1E"/>
                </a:solidFill>
                <a:latin typeface="Aptos"/>
                <a:ea typeface="Aptos"/>
                <a:cs typeface="Aptos"/>
                <a:sym typeface="Aptos"/>
              </a:defRPr>
            </a:pPr>
            <a:r>
              <a:t>Prayer is not informing God. It is turning ourselves toward Him.</a:t>
            </a:r>
          </a:p>
        </p:txBody>
      </p:sp>
      <p:grpSp>
        <p:nvGrpSpPr>
          <p:cNvPr id="113" name="Rounded Rectangle 5"/>
          <p:cNvGrpSpPr/>
          <p:nvPr/>
        </p:nvGrpSpPr>
        <p:grpSpPr>
          <a:xfrm>
            <a:off x="6720840" y="1691639"/>
            <a:ext cx="4709160" cy="4297681"/>
            <a:chOff x="0" y="0"/>
            <a:chExt cx="4709159" cy="4297679"/>
          </a:xfrm>
        </p:grpSpPr>
        <p:sp>
          <p:nvSpPr>
            <p:cNvPr id="111" name="Rounded Rectangle"/>
            <p:cNvSpPr/>
            <p:nvPr/>
          </p:nvSpPr>
          <p:spPr>
            <a:xfrm>
              <a:off x="0" y="0"/>
              <a:ext cx="4709160" cy="4297680"/>
            </a:xfrm>
            <a:prstGeom prst="roundRect">
              <a:avLst>
                <a:gd name="adj" fmla="val 16667"/>
              </a:avLst>
            </a:prstGeom>
            <a:solidFill>
              <a:srgbClr val="EAE7E0"/>
            </a:solidFill>
            <a:ln w="9525" cap="flat">
              <a:solidFill>
                <a:srgbClr val="B8B3A9"/>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sz="1300">
                  <a:solidFill>
                    <a:srgbClr val="646058"/>
                  </a:solidFill>
                  <a:latin typeface="Kumbh Sans Regular Bold"/>
                  <a:ea typeface="Kumbh Sans Regular Bold"/>
                  <a:cs typeface="Kumbh Sans Regular Bold"/>
                  <a:sym typeface="Kumbh Sans Regular Bold"/>
                </a:defRPr>
              </a:pPr>
            </a:p>
          </p:txBody>
        </p:sp>
        <p:pic>
          <p:nvPicPr>
            <p:cNvPr id="112" name="james-coleman-soCy6vgnGmg-unsplash.jpg" descr="james-coleman-soCy6vgnGmg-unsplash.jpg"/>
            <p:cNvPicPr>
              <a:picLocks noChangeAspect="1"/>
            </p:cNvPicPr>
            <p:nvPr/>
          </p:nvPicPr>
          <p:blipFill>
            <a:blip r:embed="rId2">
              <a:extLst/>
            </a:blip>
            <a:stretch>
              <a:fillRect/>
            </a:stretch>
          </p:blipFill>
          <p:spPr>
            <a:xfrm>
              <a:off x="190807" y="706325"/>
              <a:ext cx="4327546" cy="2885030"/>
            </a:xfrm>
            <a:prstGeom prst="rect">
              <a:avLst/>
            </a:prstGeom>
            <a:ln w="12700" cap="flat">
              <a:noFill/>
              <a:miter lim="400000"/>
            </a:ln>
            <a:effectLst/>
          </p:spPr>
        </p:pic>
      </p:grpSp>
      <p:sp>
        <p:nvSpPr>
          <p:cNvPr id="114" name="TextBox 6"/>
          <p:cNvSpPr txBox="1"/>
          <p:nvPr/>
        </p:nvSpPr>
        <p:spPr>
          <a:xfrm>
            <a:off x="868680" y="6090920"/>
            <a:ext cx="10332720" cy="256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000">
                <a:solidFill>
                  <a:srgbClr val="77522F"/>
                </a:solidFill>
                <a:latin typeface="Kumbh Sans Regular Bold"/>
                <a:ea typeface="Kumbh Sans Regular Bold"/>
                <a:cs typeface="Kumbh Sans Regular Bold"/>
                <a:sym typeface="Kumbh Sans Regular Bold"/>
              </a:defRPr>
            </a:lvl1pPr>
          </a:lstStyle>
          <a:p>
            <a:pPr/>
            <a:r>
              <a:t>“Do not be like them, for your Father knows what you need before you ask him.” Matthew 6:8</a:t>
            </a:r>
          </a:p>
        </p:txBody>
      </p:sp>
      <p:sp>
        <p:nvSpPr>
          <p:cNvPr id="115" name="TextBox 7"/>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3</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117"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118"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Christ Himself Prayed</a:t>
            </a:r>
          </a:p>
        </p:txBody>
      </p:sp>
      <p:sp>
        <p:nvSpPr>
          <p:cNvPr id="119"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20" name="TextBox 4"/>
          <p:cNvSpPr txBox="1"/>
          <p:nvPr/>
        </p:nvSpPr>
        <p:spPr>
          <a:xfrm>
            <a:off x="822960" y="1737360"/>
            <a:ext cx="5394960" cy="2186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100"/>
              </a:spcBef>
              <a:defRPr>
                <a:solidFill>
                  <a:srgbClr val="1E1E1E"/>
                </a:solidFill>
                <a:latin typeface="Aptos"/>
                <a:ea typeface="Aptos"/>
                <a:cs typeface="Aptos"/>
                <a:sym typeface="Aptos"/>
              </a:defRPr>
            </a:pPr>
            <a:r>
              <a:t>Christ withdraws to pray. • Luke 5:16</a:t>
            </a:r>
          </a:p>
          <a:p>
            <a:pPr>
              <a:spcBef>
                <a:spcPts val="1100"/>
              </a:spcBef>
              <a:defRPr>
                <a:solidFill>
                  <a:srgbClr val="1E1E1E"/>
                </a:solidFill>
                <a:latin typeface="Aptos"/>
                <a:ea typeface="Aptos"/>
                <a:cs typeface="Aptos"/>
                <a:sym typeface="Aptos"/>
              </a:defRPr>
            </a:pPr>
            <a:r>
              <a:t>Christ teaches His disciples to pray. • Matthew 6:9–13</a:t>
            </a:r>
          </a:p>
          <a:p>
            <a:pPr>
              <a:spcBef>
                <a:spcPts val="1100"/>
              </a:spcBef>
              <a:defRPr>
                <a:solidFill>
                  <a:srgbClr val="1E1E1E"/>
                </a:solidFill>
                <a:latin typeface="Aptos"/>
                <a:ea typeface="Aptos"/>
                <a:cs typeface="Aptos"/>
                <a:sym typeface="Aptos"/>
              </a:defRPr>
            </a:pPr>
            <a:r>
              <a:t>Christ prays before His Passion. • John 17</a:t>
            </a:r>
          </a:p>
          <a:p>
            <a:pPr>
              <a:spcBef>
                <a:spcPts val="1100"/>
              </a:spcBef>
              <a:defRPr>
                <a:solidFill>
                  <a:srgbClr val="1E1E1E"/>
                </a:solidFill>
                <a:latin typeface="Aptos"/>
                <a:ea typeface="Aptos"/>
                <a:cs typeface="Aptos"/>
                <a:sym typeface="Aptos"/>
              </a:defRPr>
            </a:pPr>
            <a:r>
              <a:t>Prayer is about communion, not merely asking for things.</a:t>
            </a:r>
          </a:p>
        </p:txBody>
      </p:sp>
      <p:sp>
        <p:nvSpPr>
          <p:cNvPr id="121" name="Rounded Rectangle 5"/>
          <p:cNvSpPr/>
          <p:nvPr/>
        </p:nvSpPr>
        <p:spPr>
          <a:xfrm>
            <a:off x="6720840" y="1691639"/>
            <a:ext cx="4709160" cy="4297681"/>
          </a:xfrm>
          <a:prstGeom prst="roundRect">
            <a:avLst>
              <a:gd name="adj" fmla="val 16667"/>
            </a:avLst>
          </a:prstGeom>
          <a:solidFill>
            <a:srgbClr val="EAE7E0"/>
          </a:solidFill>
          <a:ln>
            <a:solidFill>
              <a:srgbClr val="B8B3A9"/>
            </a:solidFill>
          </a:ln>
          <a:effectLst>
            <a:outerShdw sx="100000" sy="100000" kx="0" ky="0" algn="b" rotWithShape="0" blurRad="38100" dist="23000" dir="5400000">
              <a:srgbClr val="000000">
                <a:alpha val="35000"/>
              </a:srgbClr>
            </a:outerShdw>
          </a:effectLst>
        </p:spPr>
        <p:txBody>
          <a:bodyPr lIns="45719" rIns="45719" anchor="ctr"/>
          <a:lstStyle/>
          <a:p>
            <a:pPr algn="ctr">
              <a:defRPr sz="1300">
                <a:solidFill>
                  <a:srgbClr val="646058"/>
                </a:solidFill>
                <a:latin typeface="Kumbh Sans Regular Bold"/>
                <a:ea typeface="Kumbh Sans Regular Bold"/>
                <a:cs typeface="Kumbh Sans Regular Bold"/>
                <a:sym typeface="Kumbh Sans Regular Bold"/>
              </a:defRPr>
            </a:pPr>
          </a:p>
        </p:txBody>
      </p:sp>
      <p:sp>
        <p:nvSpPr>
          <p:cNvPr id="122" name="TextBox 6"/>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4</a:t>
            </a:r>
          </a:p>
        </p:txBody>
      </p:sp>
      <p:pic>
        <p:nvPicPr>
          <p:cNvPr id="123" name="christ-in-the-garden-agony-300.jpg.jpeg" descr="christ-in-the-garden-agony-300.jpg.jpeg"/>
          <p:cNvPicPr>
            <a:picLocks noChangeAspect="1"/>
          </p:cNvPicPr>
          <p:nvPr/>
        </p:nvPicPr>
        <p:blipFill>
          <a:blip r:embed="rId2">
            <a:extLst/>
          </a:blip>
          <a:srcRect l="0" t="0" r="0" b="0"/>
          <a:stretch>
            <a:fillRect/>
          </a:stretch>
        </p:blipFill>
        <p:spPr>
          <a:xfrm>
            <a:off x="6911647" y="2190603"/>
            <a:ext cx="4327546" cy="3299754"/>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125"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126"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Created for Communion</a:t>
            </a:r>
          </a:p>
        </p:txBody>
      </p:sp>
      <p:sp>
        <p:nvSpPr>
          <p:cNvPr id="127"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28" name="TextBox 4"/>
          <p:cNvSpPr txBox="1"/>
          <p:nvPr/>
        </p:nvSpPr>
        <p:spPr>
          <a:xfrm>
            <a:off x="822960" y="1737360"/>
            <a:ext cx="5394960" cy="2466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100"/>
              </a:spcBef>
              <a:defRPr>
                <a:solidFill>
                  <a:srgbClr val="1E1E1E"/>
                </a:solidFill>
                <a:latin typeface="Aptos"/>
                <a:ea typeface="Aptos"/>
                <a:cs typeface="Aptos"/>
                <a:sym typeface="Aptos"/>
              </a:defRPr>
            </a:pPr>
            <a:r>
              <a:t>Human beings are created in the image and likeness of God.</a:t>
            </a:r>
          </a:p>
          <a:p>
            <a:pPr>
              <a:spcBef>
                <a:spcPts val="1100"/>
              </a:spcBef>
              <a:defRPr>
                <a:solidFill>
                  <a:srgbClr val="1E1E1E"/>
                </a:solidFill>
                <a:latin typeface="Aptos"/>
                <a:ea typeface="Aptos"/>
                <a:cs typeface="Aptos"/>
                <a:sym typeface="Aptos"/>
              </a:defRPr>
            </a:pPr>
            <a:r>
              <a:t>We were created to know God and participate in His life.</a:t>
            </a:r>
          </a:p>
          <a:p>
            <a:pPr>
              <a:spcBef>
                <a:spcPts val="1100"/>
              </a:spcBef>
              <a:defRPr>
                <a:solidFill>
                  <a:srgbClr val="1E1E1E"/>
                </a:solidFill>
                <a:latin typeface="Aptos"/>
                <a:ea typeface="Aptos"/>
                <a:cs typeface="Aptos"/>
                <a:sym typeface="Aptos"/>
              </a:defRPr>
            </a:pPr>
            <a:r>
              <a:t>The Christian life is not simply learning facts about God.</a:t>
            </a:r>
          </a:p>
          <a:p>
            <a:pPr>
              <a:spcBef>
                <a:spcPts val="1100"/>
              </a:spcBef>
              <a:defRPr>
                <a:solidFill>
                  <a:srgbClr val="1E1E1E"/>
                </a:solidFill>
                <a:latin typeface="Aptos"/>
                <a:ea typeface="Aptos"/>
                <a:cs typeface="Aptos"/>
                <a:sym typeface="Aptos"/>
              </a:defRPr>
            </a:pPr>
            <a:r>
              <a:t>It is entering into communion with Him.</a:t>
            </a:r>
          </a:p>
        </p:txBody>
      </p:sp>
      <p:grpSp>
        <p:nvGrpSpPr>
          <p:cNvPr id="131" name="Rounded Rectangle 5"/>
          <p:cNvGrpSpPr/>
          <p:nvPr/>
        </p:nvGrpSpPr>
        <p:grpSpPr>
          <a:xfrm>
            <a:off x="6720840" y="929639"/>
            <a:ext cx="4709160" cy="4297681"/>
            <a:chOff x="0" y="0"/>
            <a:chExt cx="4709159" cy="4297679"/>
          </a:xfrm>
        </p:grpSpPr>
        <p:sp>
          <p:nvSpPr>
            <p:cNvPr id="129" name="Rounded Rectangle"/>
            <p:cNvSpPr/>
            <p:nvPr/>
          </p:nvSpPr>
          <p:spPr>
            <a:xfrm>
              <a:off x="0" y="0"/>
              <a:ext cx="4709160" cy="4297680"/>
            </a:xfrm>
            <a:prstGeom prst="roundRect">
              <a:avLst>
                <a:gd name="adj" fmla="val 16667"/>
              </a:avLst>
            </a:prstGeom>
            <a:solidFill>
              <a:srgbClr val="EAE7E0"/>
            </a:solidFill>
            <a:ln w="9525" cap="flat">
              <a:solidFill>
                <a:srgbClr val="B8B3A9"/>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sz="1300">
                  <a:solidFill>
                    <a:srgbClr val="646058"/>
                  </a:solidFill>
                  <a:latin typeface="Kumbh Sans Regular Bold"/>
                  <a:ea typeface="Kumbh Sans Regular Bold"/>
                  <a:cs typeface="Kumbh Sans Regular Bold"/>
                  <a:sym typeface="Kumbh Sans Regular Bold"/>
                </a:defRPr>
              </a:pPr>
            </a:p>
          </p:txBody>
        </p:sp>
        <p:pic>
          <p:nvPicPr>
            <p:cNvPr id="130" name="adam creation.jpeg" descr="adam creation.jpeg"/>
            <p:cNvPicPr>
              <a:picLocks noChangeAspect="1"/>
            </p:cNvPicPr>
            <p:nvPr/>
          </p:nvPicPr>
          <p:blipFill>
            <a:blip r:embed="rId2">
              <a:extLst/>
            </a:blip>
            <a:srcRect l="2415" t="2216" r="2415" b="40870"/>
            <a:stretch>
              <a:fillRect/>
            </a:stretch>
          </p:blipFill>
          <p:spPr>
            <a:xfrm>
              <a:off x="276768" y="284190"/>
              <a:ext cx="4241585" cy="3633968"/>
            </a:xfrm>
            <a:prstGeom prst="rect">
              <a:avLst/>
            </a:prstGeom>
            <a:ln w="12700" cap="flat">
              <a:noFill/>
              <a:miter lim="400000"/>
            </a:ln>
            <a:effectLst/>
          </p:spPr>
        </p:pic>
      </p:grpSp>
      <p:sp>
        <p:nvSpPr>
          <p:cNvPr id="132" name="TextBox 6"/>
          <p:cNvSpPr txBox="1"/>
          <p:nvPr/>
        </p:nvSpPr>
        <p:spPr>
          <a:xfrm>
            <a:off x="868680" y="5481320"/>
            <a:ext cx="10332720" cy="586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000">
                <a:solidFill>
                  <a:srgbClr val="77522F"/>
                </a:solidFill>
                <a:latin typeface="Kumbh Sans Regular Bold"/>
                <a:ea typeface="Kumbh Sans Regular Bold"/>
                <a:cs typeface="Kumbh Sans Regular Bold"/>
                <a:sym typeface="Kumbh Sans Regular Bold"/>
              </a:defRPr>
            </a:lvl1pPr>
          </a:lstStyle>
          <a:p>
            <a:pPr/>
            <a:r>
              <a:t>“Then God said, “Let us make man in our image, after our likeness; and let them have dominion over the fish of the sea, and over the birds of the air, and over the cattle, and over all the earth, and over every creeping thing that creeps upon the earth.” So God created man in his own image, in the image of God he created him; male and female he created them.” Genesis 1:26–27</a:t>
            </a:r>
          </a:p>
        </p:txBody>
      </p:sp>
      <p:sp>
        <p:nvSpPr>
          <p:cNvPr id="133" name="TextBox 7"/>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5</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135"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136"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Knowing About God vs. Knowing God</a:t>
            </a:r>
          </a:p>
        </p:txBody>
      </p:sp>
      <p:sp>
        <p:nvSpPr>
          <p:cNvPr id="137"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38" name="TextBox 6"/>
          <p:cNvSpPr txBox="1"/>
          <p:nvPr/>
        </p:nvSpPr>
        <p:spPr>
          <a:xfrm>
            <a:off x="4135120" y="6329679"/>
            <a:ext cx="4754880"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500">
                <a:solidFill>
                  <a:srgbClr val="77522F"/>
                </a:solidFill>
                <a:latin typeface="Kumbh Sans Regular Bold"/>
                <a:ea typeface="Kumbh Sans Regular Bold"/>
                <a:cs typeface="Kumbh Sans Regular Bold"/>
                <a:sym typeface="Kumbh Sans Regular Bold"/>
              </a:defRPr>
            </a:lvl1pPr>
          </a:lstStyle>
          <a:p>
            <a:pPr/>
            <a:r>
              <a:t>#PutEvanIn</a:t>
            </a:r>
          </a:p>
        </p:txBody>
      </p:sp>
      <p:sp>
        <p:nvSpPr>
          <p:cNvPr id="139" name="TextBox 9"/>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6</a:t>
            </a:r>
          </a:p>
        </p:txBody>
      </p:sp>
      <p:pic>
        <p:nvPicPr>
          <p:cNvPr id="140" name="putevanin.mov" descr="putevanin.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5141979" y="1364349"/>
            <a:ext cx="2741162" cy="4873177"/>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9234" fill="hold"/>
                                        <p:tgtEl>
                                          <p:spTgt spid="14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40"/>
                </p:tgtEl>
              </p:cMediaNode>
            </p:video>
            <p:seq concurrent="1" prevAc="none" nextAc="seek">
              <p:cTn id="8" evtFilter="cancelBubble" nodeType="interactiveSeq" restart="whenNotActive" fill="hold">
                <p:stCondLst>
                  <p:cond delay="0" evt="onClick">
                    <p:tgtEl>
                      <p:spTgt spid="14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40"/>
                                        </p:tgtEl>
                                      </p:cBhvr>
                                    </p:cmd>
                                  </p:childTnLst>
                                </p:cTn>
                              </p:par>
                            </p:childTnLst>
                          </p:cTn>
                        </p:par>
                      </p:childTnLst>
                    </p:cTn>
                  </p:par>
                </p:childTnLst>
              </p:cTn>
              <p:nextCondLst>
                <p:cond delay="0" evt="onClick">
                  <p:tgtEl>
                    <p:spTgt spid="140"/>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142"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143"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Knowing About God vs. Knowing God</a:t>
            </a:r>
          </a:p>
        </p:txBody>
      </p:sp>
      <p:sp>
        <p:nvSpPr>
          <p:cNvPr id="144"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grpSp>
        <p:nvGrpSpPr>
          <p:cNvPr id="147" name="Rounded Rectangle 4"/>
          <p:cNvGrpSpPr/>
          <p:nvPr/>
        </p:nvGrpSpPr>
        <p:grpSpPr>
          <a:xfrm>
            <a:off x="731519" y="1737360"/>
            <a:ext cx="10507674" cy="4251960"/>
            <a:chOff x="0" y="0"/>
            <a:chExt cx="10507672" cy="4251959"/>
          </a:xfrm>
        </p:grpSpPr>
        <p:sp>
          <p:nvSpPr>
            <p:cNvPr id="145" name="Rounded Rectangle"/>
            <p:cNvSpPr/>
            <p:nvPr/>
          </p:nvSpPr>
          <p:spPr>
            <a:xfrm>
              <a:off x="0" y="0"/>
              <a:ext cx="5212080" cy="4251960"/>
            </a:xfrm>
            <a:prstGeom prst="roundRect">
              <a:avLst>
                <a:gd name="adj" fmla="val 16667"/>
              </a:avLst>
            </a:prstGeom>
            <a:solidFill>
              <a:srgbClr val="EAE7E0"/>
            </a:solidFill>
            <a:ln w="9525" cap="flat">
              <a:solidFill>
                <a:srgbClr val="B8B3A9"/>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sz="1300">
                  <a:solidFill>
                    <a:srgbClr val="646058"/>
                  </a:solidFill>
                  <a:latin typeface="Kumbh Sans Regular Bold"/>
                  <a:ea typeface="Kumbh Sans Regular Bold"/>
                  <a:cs typeface="Kumbh Sans Regular Bold"/>
                  <a:sym typeface="Kumbh Sans Regular Bold"/>
                </a:defRPr>
              </a:pPr>
            </a:p>
          </p:txBody>
        </p:sp>
        <p:pic>
          <p:nvPicPr>
            <p:cNvPr id="146" name="christ-in-the-garden-agony-300.jpg.jpeg" descr="christ-in-the-garden-agony-300.jpg.jpeg"/>
            <p:cNvPicPr>
              <a:picLocks noChangeAspect="1"/>
            </p:cNvPicPr>
            <p:nvPr/>
          </p:nvPicPr>
          <p:blipFill>
            <a:blip r:embed="rId2">
              <a:extLst/>
            </a:blip>
            <a:srcRect l="0" t="0" r="0" b="0"/>
            <a:stretch>
              <a:fillRect/>
            </a:stretch>
          </p:blipFill>
          <p:spPr>
            <a:xfrm>
              <a:off x="6180127" y="453243"/>
              <a:ext cx="4327546" cy="3299754"/>
            </a:xfrm>
            <a:prstGeom prst="rect">
              <a:avLst/>
            </a:prstGeom>
            <a:ln w="12700" cap="flat">
              <a:noFill/>
              <a:miter lim="400000"/>
            </a:ln>
            <a:effectLst/>
          </p:spPr>
        </p:pic>
      </p:grpSp>
      <p:sp>
        <p:nvSpPr>
          <p:cNvPr id="148" name="Rounded Rectangle 5"/>
          <p:cNvSpPr/>
          <p:nvPr/>
        </p:nvSpPr>
        <p:spPr>
          <a:xfrm>
            <a:off x="6263640" y="1737360"/>
            <a:ext cx="5212081" cy="4251960"/>
          </a:xfrm>
          <a:prstGeom prst="roundRect">
            <a:avLst>
              <a:gd name="adj" fmla="val 16667"/>
            </a:avLst>
          </a:prstGeom>
          <a:solidFill>
            <a:srgbClr val="EAE7E0"/>
          </a:solidFill>
          <a:ln>
            <a:solidFill>
              <a:srgbClr val="B8B3A9"/>
            </a:solidFill>
          </a:ln>
          <a:effectLst>
            <a:outerShdw sx="100000" sy="100000" kx="0" ky="0" algn="b" rotWithShape="0" blurRad="38100" dist="23000" dir="5400000">
              <a:srgbClr val="000000">
                <a:alpha val="35000"/>
              </a:srgbClr>
            </a:outerShdw>
          </a:effectLst>
        </p:spPr>
        <p:txBody>
          <a:bodyPr lIns="45719" rIns="45719" anchor="ctr"/>
          <a:lstStyle/>
          <a:p>
            <a:pPr algn="ctr">
              <a:defRPr sz="1300">
                <a:solidFill>
                  <a:srgbClr val="646058"/>
                </a:solidFill>
                <a:latin typeface="Kumbh Sans Regular Bold"/>
                <a:ea typeface="Kumbh Sans Regular Bold"/>
                <a:cs typeface="Kumbh Sans Regular Bold"/>
                <a:sym typeface="Kumbh Sans Regular Bold"/>
              </a:defRPr>
            </a:pPr>
          </a:p>
        </p:txBody>
      </p:sp>
      <p:sp>
        <p:nvSpPr>
          <p:cNvPr id="149" name="TextBox 6"/>
          <p:cNvSpPr txBox="1"/>
          <p:nvPr/>
        </p:nvSpPr>
        <p:spPr>
          <a:xfrm>
            <a:off x="960119" y="5440679"/>
            <a:ext cx="4754881"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500">
                <a:solidFill>
                  <a:srgbClr val="77522F"/>
                </a:solidFill>
                <a:latin typeface="Kumbh Sans Regular Bold"/>
                <a:ea typeface="Kumbh Sans Regular Bold"/>
                <a:cs typeface="Kumbh Sans Regular Bold"/>
                <a:sym typeface="Kumbh Sans Regular Bold"/>
              </a:defRPr>
            </a:lvl1pPr>
          </a:lstStyle>
          <a:p>
            <a:pPr/>
            <a:r>
              <a:t>PLAYING</a:t>
            </a:r>
          </a:p>
        </p:txBody>
      </p:sp>
      <p:sp>
        <p:nvSpPr>
          <p:cNvPr id="150" name="TextBox 7"/>
          <p:cNvSpPr txBox="1"/>
          <p:nvPr/>
        </p:nvSpPr>
        <p:spPr>
          <a:xfrm>
            <a:off x="6492240" y="5440679"/>
            <a:ext cx="4754881"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500">
                <a:solidFill>
                  <a:srgbClr val="646058"/>
                </a:solidFill>
                <a:latin typeface="Kumbh Sans Regular Bold"/>
                <a:ea typeface="Kumbh Sans Regular Bold"/>
                <a:cs typeface="Kumbh Sans Regular Bold"/>
                <a:sym typeface="Kumbh Sans Regular Bold"/>
              </a:defRPr>
            </a:lvl1pPr>
          </a:lstStyle>
          <a:p>
            <a:pPr/>
            <a:r>
              <a:t>WATCHING / READING</a:t>
            </a:r>
          </a:p>
        </p:txBody>
      </p:sp>
      <p:sp>
        <p:nvSpPr>
          <p:cNvPr id="151" name="TextBox 8"/>
          <p:cNvSpPr txBox="1"/>
          <p:nvPr/>
        </p:nvSpPr>
        <p:spPr>
          <a:xfrm>
            <a:off x="1051559" y="6088379"/>
            <a:ext cx="10058401" cy="256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100">
                <a:solidFill>
                  <a:srgbClr val="1E1E1E"/>
                </a:solidFill>
                <a:latin typeface="Aptos"/>
                <a:ea typeface="Aptos"/>
                <a:cs typeface="Aptos"/>
                <a:sym typeface="Aptos"/>
              </a:defRPr>
            </a:lvl1pPr>
          </a:lstStyle>
          <a:p>
            <a:pPr/>
            <a:r>
              <a:t>You can know every rule, statistic, and strategy without ever stepping onto the field.</a:t>
            </a:r>
          </a:p>
        </p:txBody>
      </p:sp>
      <p:sp>
        <p:nvSpPr>
          <p:cNvPr id="152" name="TextBox 9"/>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6</a:t>
            </a:r>
          </a:p>
        </p:txBody>
      </p:sp>
      <p:pic>
        <p:nvPicPr>
          <p:cNvPr id="153" name="504270821_9824135227666169_467239218494497582_n.jpg" descr="504270821_9824135227666169_467239218494497582_n.jpg"/>
          <p:cNvPicPr>
            <a:picLocks noChangeAspect="1"/>
          </p:cNvPicPr>
          <p:nvPr/>
        </p:nvPicPr>
        <p:blipFill>
          <a:blip r:embed="rId3">
            <a:extLst/>
          </a:blip>
          <a:srcRect l="12568" t="0" r="0" b="0"/>
          <a:stretch>
            <a:fillRect/>
          </a:stretch>
        </p:blipFill>
        <p:spPr>
          <a:xfrm>
            <a:off x="6705907" y="2112973"/>
            <a:ext cx="4327546" cy="3299754"/>
          </a:xfrm>
          <a:prstGeom prst="rect">
            <a:avLst/>
          </a:prstGeom>
          <a:ln w="12700">
            <a:miter lim="400000"/>
          </a:ln>
        </p:spPr>
      </p:pic>
      <p:pic>
        <p:nvPicPr>
          <p:cNvPr id="154" name="IMG_1133.heic" descr="IMG_1133.heic"/>
          <p:cNvPicPr>
            <a:picLocks noChangeAspect="1"/>
          </p:cNvPicPr>
          <p:nvPr/>
        </p:nvPicPr>
        <p:blipFill>
          <a:blip r:embed="rId4">
            <a:extLst/>
          </a:blip>
          <a:srcRect l="0" t="0" r="26229" b="0"/>
          <a:stretch>
            <a:fillRect/>
          </a:stretch>
        </p:blipFill>
        <p:spPr>
          <a:xfrm>
            <a:off x="1173787" y="2112973"/>
            <a:ext cx="4327546" cy="3299754"/>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156"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157"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Worship Requires Active Presence</a:t>
            </a:r>
          </a:p>
        </p:txBody>
      </p:sp>
      <p:sp>
        <p:nvSpPr>
          <p:cNvPr id="158"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59" name="TextBox 4"/>
          <p:cNvSpPr txBox="1"/>
          <p:nvPr/>
        </p:nvSpPr>
        <p:spPr>
          <a:xfrm>
            <a:off x="822960" y="1737360"/>
            <a:ext cx="5394960" cy="274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100"/>
              </a:spcBef>
              <a:defRPr>
                <a:solidFill>
                  <a:srgbClr val="1E1E1E"/>
                </a:solidFill>
                <a:latin typeface="Aptos"/>
                <a:ea typeface="Aptos"/>
                <a:cs typeface="Aptos"/>
                <a:sym typeface="Aptos"/>
              </a:defRPr>
            </a:pPr>
            <a:r>
              <a:t>You do not learn to play a sport by remaining in the stands.</a:t>
            </a:r>
          </a:p>
          <a:p>
            <a:pPr>
              <a:spcBef>
                <a:spcPts val="1100"/>
              </a:spcBef>
              <a:defRPr>
                <a:solidFill>
                  <a:srgbClr val="1E1E1E"/>
                </a:solidFill>
                <a:latin typeface="Aptos"/>
                <a:ea typeface="Aptos"/>
                <a:cs typeface="Aptos"/>
                <a:sym typeface="Aptos"/>
              </a:defRPr>
            </a:pPr>
            <a:r>
              <a:t>You can read about the Liturgy without actually entering into its prayer.</a:t>
            </a:r>
          </a:p>
          <a:p>
            <a:pPr>
              <a:spcBef>
                <a:spcPts val="1100"/>
              </a:spcBef>
              <a:defRPr>
                <a:solidFill>
                  <a:srgbClr val="1E1E1E"/>
                </a:solidFill>
                <a:latin typeface="Aptos"/>
                <a:ea typeface="Aptos"/>
                <a:cs typeface="Aptos"/>
                <a:sym typeface="Aptos"/>
              </a:defRPr>
            </a:pPr>
            <a:r>
              <a:t>Orthodox worship asks us to be present, attentive, responsive, and involved.</a:t>
            </a:r>
          </a:p>
          <a:p>
            <a:pPr>
              <a:spcBef>
                <a:spcPts val="1100"/>
              </a:spcBef>
              <a:defRPr>
                <a:solidFill>
                  <a:srgbClr val="1E1E1E"/>
                </a:solidFill>
                <a:latin typeface="Aptos"/>
                <a:ea typeface="Aptos"/>
                <a:cs typeface="Aptos"/>
                <a:sym typeface="Aptos"/>
              </a:defRPr>
            </a:pPr>
            <a:r>
              <a:t>We do not merely observe worship. We participate in it.</a:t>
            </a:r>
          </a:p>
        </p:txBody>
      </p:sp>
      <p:sp>
        <p:nvSpPr>
          <p:cNvPr id="160" name="Rounded Rectangle 5"/>
          <p:cNvSpPr/>
          <p:nvPr/>
        </p:nvSpPr>
        <p:spPr>
          <a:xfrm>
            <a:off x="6720840" y="1691639"/>
            <a:ext cx="4709160" cy="4297681"/>
          </a:xfrm>
          <a:prstGeom prst="roundRect">
            <a:avLst>
              <a:gd name="adj" fmla="val 16667"/>
            </a:avLst>
          </a:prstGeom>
          <a:solidFill>
            <a:srgbClr val="EAE7E0"/>
          </a:solidFill>
          <a:ln>
            <a:solidFill>
              <a:srgbClr val="B8B3A9"/>
            </a:solidFill>
          </a:ln>
          <a:effectLst>
            <a:outerShdw sx="100000" sy="100000" kx="0" ky="0" algn="b" rotWithShape="0" blurRad="38100" dist="23000" dir="5400000">
              <a:srgbClr val="000000">
                <a:alpha val="35000"/>
              </a:srgbClr>
            </a:outerShdw>
          </a:effectLst>
        </p:spPr>
        <p:txBody>
          <a:bodyPr lIns="45719" rIns="45719" anchor="ctr"/>
          <a:lstStyle/>
          <a:p>
            <a:pPr algn="ctr">
              <a:defRPr sz="1300">
                <a:solidFill>
                  <a:srgbClr val="646058"/>
                </a:solidFill>
                <a:latin typeface="Kumbh Sans Regular Bold"/>
                <a:ea typeface="Kumbh Sans Regular Bold"/>
                <a:cs typeface="Kumbh Sans Regular Bold"/>
                <a:sym typeface="Kumbh Sans Regular Bold"/>
              </a:defRPr>
            </a:pPr>
          </a:p>
        </p:txBody>
      </p:sp>
      <p:sp>
        <p:nvSpPr>
          <p:cNvPr id="161" name="TextBox 6"/>
          <p:cNvSpPr txBox="1"/>
          <p:nvPr/>
        </p:nvSpPr>
        <p:spPr>
          <a:xfrm>
            <a:off x="868680" y="6116320"/>
            <a:ext cx="10332720" cy="281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200">
                <a:solidFill>
                  <a:srgbClr val="77522F"/>
                </a:solidFill>
                <a:latin typeface="Kumbh Sans Regular Bold"/>
                <a:ea typeface="Kumbh Sans Regular Bold"/>
                <a:cs typeface="Kumbh Sans Regular Bold"/>
                <a:sym typeface="Kumbh Sans Regular Bold"/>
              </a:defRPr>
            </a:lvl1pPr>
          </a:lstStyle>
          <a:p>
            <a:pPr/>
            <a:r>
              <a:t>The goal is not spectatorship. It is communion.</a:t>
            </a:r>
          </a:p>
        </p:txBody>
      </p:sp>
      <p:sp>
        <p:nvSpPr>
          <p:cNvPr id="162" name="TextBox 7"/>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7</a:t>
            </a:r>
          </a:p>
        </p:txBody>
      </p:sp>
      <p:pic>
        <p:nvPicPr>
          <p:cNvPr id="163" name="choir directing.jpg" descr="choir directing.jpg"/>
          <p:cNvPicPr>
            <a:picLocks noChangeAspect="1"/>
          </p:cNvPicPr>
          <p:nvPr/>
        </p:nvPicPr>
        <p:blipFill>
          <a:blip r:embed="rId2">
            <a:extLst/>
          </a:blip>
          <a:srcRect l="13114" t="0" r="13114" b="0"/>
          <a:stretch>
            <a:fillRect/>
          </a:stretch>
        </p:blipFill>
        <p:spPr>
          <a:xfrm>
            <a:off x="6911647" y="2164187"/>
            <a:ext cx="4327546" cy="3299754"/>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165"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166"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What Is Worship?</a:t>
            </a:r>
          </a:p>
        </p:txBody>
      </p:sp>
      <p:sp>
        <p:nvSpPr>
          <p:cNvPr id="167"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68" name="TextBox 4"/>
          <p:cNvSpPr txBox="1"/>
          <p:nvPr/>
        </p:nvSpPr>
        <p:spPr>
          <a:xfrm>
            <a:off x="822960" y="1737360"/>
            <a:ext cx="5394960" cy="2466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100"/>
              </a:spcBef>
              <a:defRPr>
                <a:solidFill>
                  <a:srgbClr val="1E1E1E"/>
                </a:solidFill>
                <a:latin typeface="Aptos"/>
                <a:ea typeface="Aptos"/>
                <a:cs typeface="Aptos"/>
                <a:sym typeface="Aptos"/>
              </a:defRPr>
            </a:pPr>
            <a:r>
              <a:t>Worship is offering.</a:t>
            </a:r>
          </a:p>
          <a:p>
            <a:pPr>
              <a:spcBef>
                <a:spcPts val="1100"/>
              </a:spcBef>
              <a:defRPr>
                <a:solidFill>
                  <a:srgbClr val="1E1E1E"/>
                </a:solidFill>
                <a:latin typeface="Aptos"/>
                <a:ea typeface="Aptos"/>
                <a:cs typeface="Aptos"/>
                <a:sym typeface="Aptos"/>
              </a:defRPr>
            </a:pPr>
            <a:r>
              <a:t>“Present your bodies a living sacrifice...” • Romans 12:1</a:t>
            </a:r>
          </a:p>
          <a:p>
            <a:pPr>
              <a:spcBef>
                <a:spcPts val="1100"/>
              </a:spcBef>
              <a:defRPr>
                <a:solidFill>
                  <a:srgbClr val="1E1E1E"/>
                </a:solidFill>
                <a:latin typeface="Aptos"/>
                <a:ea typeface="Aptos"/>
                <a:cs typeface="Aptos"/>
                <a:sym typeface="Aptos"/>
              </a:defRPr>
            </a:pPr>
            <a:r>
              <a:t>We bring our minds, bodies, voices, attention, repentance, and thanksgiving.</a:t>
            </a:r>
          </a:p>
          <a:p>
            <a:pPr>
              <a:spcBef>
                <a:spcPts val="1100"/>
              </a:spcBef>
              <a:defRPr>
                <a:solidFill>
                  <a:srgbClr val="1E1E1E"/>
                </a:solidFill>
                <a:latin typeface="Aptos"/>
                <a:ea typeface="Aptos"/>
                <a:cs typeface="Aptos"/>
                <a:sym typeface="Aptos"/>
              </a:defRPr>
            </a:pPr>
            <a:r>
              <a:t>Worship is something we do, not merely something we watch.</a:t>
            </a:r>
          </a:p>
        </p:txBody>
      </p:sp>
      <p:grpSp>
        <p:nvGrpSpPr>
          <p:cNvPr id="171" name="Rounded Rectangle 5"/>
          <p:cNvGrpSpPr/>
          <p:nvPr/>
        </p:nvGrpSpPr>
        <p:grpSpPr>
          <a:xfrm>
            <a:off x="6720840" y="1691639"/>
            <a:ext cx="4709160" cy="4297681"/>
            <a:chOff x="0" y="0"/>
            <a:chExt cx="4709159" cy="4297679"/>
          </a:xfrm>
        </p:grpSpPr>
        <p:sp>
          <p:nvSpPr>
            <p:cNvPr id="169" name="Rounded Rectangle"/>
            <p:cNvSpPr/>
            <p:nvPr/>
          </p:nvSpPr>
          <p:spPr>
            <a:xfrm>
              <a:off x="0" y="0"/>
              <a:ext cx="4709160" cy="4297680"/>
            </a:xfrm>
            <a:prstGeom prst="roundRect">
              <a:avLst>
                <a:gd name="adj" fmla="val 16667"/>
              </a:avLst>
            </a:prstGeom>
            <a:solidFill>
              <a:srgbClr val="EAE7E0"/>
            </a:solidFill>
            <a:ln w="9525" cap="flat">
              <a:solidFill>
                <a:srgbClr val="B8B3A9"/>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sz="1300">
                  <a:solidFill>
                    <a:srgbClr val="646058"/>
                  </a:solidFill>
                  <a:latin typeface="Kumbh Sans Regular Bold"/>
                  <a:ea typeface="Kumbh Sans Regular Bold"/>
                  <a:cs typeface="Kumbh Sans Regular Bold"/>
                  <a:sym typeface="Kumbh Sans Regular Bold"/>
                </a:defRPr>
              </a:pPr>
            </a:p>
          </p:txBody>
        </p:sp>
        <p:pic>
          <p:nvPicPr>
            <p:cNvPr id="170" name="210923.jpg" descr="210923.jpg"/>
            <p:cNvPicPr>
              <a:picLocks noChangeAspect="1"/>
            </p:cNvPicPr>
            <p:nvPr/>
          </p:nvPicPr>
          <p:blipFill>
            <a:blip r:embed="rId2">
              <a:extLst/>
            </a:blip>
            <a:srcRect l="6284" t="0" r="6284" b="0"/>
            <a:stretch>
              <a:fillRect/>
            </a:stretch>
          </p:blipFill>
          <p:spPr>
            <a:xfrm>
              <a:off x="190807" y="472547"/>
              <a:ext cx="4327546" cy="3299754"/>
            </a:xfrm>
            <a:prstGeom prst="rect">
              <a:avLst/>
            </a:prstGeom>
            <a:ln w="12700" cap="flat">
              <a:noFill/>
              <a:miter lim="400000"/>
            </a:ln>
            <a:effectLst/>
          </p:spPr>
        </p:pic>
      </p:grpSp>
      <p:sp>
        <p:nvSpPr>
          <p:cNvPr id="172" name="TextBox 6"/>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8</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174"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175"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The Whole Person Worships</a:t>
            </a:r>
          </a:p>
        </p:txBody>
      </p:sp>
      <p:sp>
        <p:nvSpPr>
          <p:cNvPr id="176"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77" name="TextBox 4"/>
          <p:cNvSpPr txBox="1"/>
          <p:nvPr/>
        </p:nvSpPr>
        <p:spPr>
          <a:xfrm>
            <a:off x="822960" y="1737360"/>
            <a:ext cx="5394960" cy="2047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100"/>
              </a:spcBef>
              <a:defRPr>
                <a:solidFill>
                  <a:srgbClr val="1E1E1E"/>
                </a:solidFill>
                <a:latin typeface="Aptos"/>
                <a:ea typeface="Aptos"/>
                <a:cs typeface="Aptos"/>
                <a:sym typeface="Aptos"/>
              </a:defRPr>
            </a:pPr>
            <a:r>
              <a:t>We stand.</a:t>
            </a:r>
          </a:p>
          <a:p>
            <a:pPr>
              <a:spcBef>
                <a:spcPts val="1100"/>
              </a:spcBef>
              <a:defRPr>
                <a:solidFill>
                  <a:srgbClr val="1E1E1E"/>
                </a:solidFill>
                <a:latin typeface="Aptos"/>
                <a:ea typeface="Aptos"/>
                <a:cs typeface="Aptos"/>
                <a:sym typeface="Aptos"/>
              </a:defRPr>
            </a:pPr>
            <a:r>
              <a:t>We bow and make the sign of the Cross.</a:t>
            </a:r>
          </a:p>
          <a:p>
            <a:pPr>
              <a:spcBef>
                <a:spcPts val="1100"/>
              </a:spcBef>
              <a:defRPr>
                <a:solidFill>
                  <a:srgbClr val="1E1E1E"/>
                </a:solidFill>
                <a:latin typeface="Aptos"/>
                <a:ea typeface="Aptos"/>
                <a:cs typeface="Aptos"/>
                <a:sym typeface="Aptos"/>
              </a:defRPr>
            </a:pPr>
            <a:r>
              <a:t>We sing and respond.</a:t>
            </a:r>
          </a:p>
          <a:p>
            <a:pPr>
              <a:spcBef>
                <a:spcPts val="1100"/>
              </a:spcBef>
              <a:defRPr>
                <a:solidFill>
                  <a:srgbClr val="1E1E1E"/>
                </a:solidFill>
                <a:latin typeface="Aptos"/>
                <a:ea typeface="Aptos"/>
                <a:cs typeface="Aptos"/>
                <a:sym typeface="Aptos"/>
              </a:defRPr>
            </a:pPr>
            <a:r>
              <a:t>We venerate.</a:t>
            </a:r>
          </a:p>
          <a:p>
            <a:pPr>
              <a:spcBef>
                <a:spcPts val="1100"/>
              </a:spcBef>
              <a:defRPr>
                <a:solidFill>
                  <a:srgbClr val="1E1E1E"/>
                </a:solidFill>
                <a:latin typeface="Aptos"/>
                <a:ea typeface="Aptos"/>
                <a:cs typeface="Aptos"/>
                <a:sym typeface="Aptos"/>
              </a:defRPr>
            </a:pPr>
            <a:r>
              <a:t>We receive the Holy Gifts.</a:t>
            </a:r>
          </a:p>
        </p:txBody>
      </p:sp>
      <p:grpSp>
        <p:nvGrpSpPr>
          <p:cNvPr id="180" name="Rounded Rectangle 5"/>
          <p:cNvGrpSpPr/>
          <p:nvPr/>
        </p:nvGrpSpPr>
        <p:grpSpPr>
          <a:xfrm>
            <a:off x="6720840" y="1691639"/>
            <a:ext cx="4709160" cy="4297681"/>
            <a:chOff x="0" y="0"/>
            <a:chExt cx="4709159" cy="4297679"/>
          </a:xfrm>
        </p:grpSpPr>
        <p:sp>
          <p:nvSpPr>
            <p:cNvPr id="178" name="Rounded Rectangle"/>
            <p:cNvSpPr/>
            <p:nvPr/>
          </p:nvSpPr>
          <p:spPr>
            <a:xfrm>
              <a:off x="0" y="0"/>
              <a:ext cx="4709160" cy="4297680"/>
            </a:xfrm>
            <a:prstGeom prst="roundRect">
              <a:avLst>
                <a:gd name="adj" fmla="val 16667"/>
              </a:avLst>
            </a:prstGeom>
            <a:solidFill>
              <a:srgbClr val="EAE7E0"/>
            </a:solidFill>
            <a:ln w="9525" cap="flat">
              <a:solidFill>
                <a:srgbClr val="B8B3A9"/>
              </a:solidFill>
              <a:prstDash val="solid"/>
              <a:round/>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sz="1300">
                  <a:solidFill>
                    <a:srgbClr val="646058"/>
                  </a:solidFill>
                  <a:latin typeface="Kumbh Sans Regular Bold"/>
                  <a:ea typeface="Kumbh Sans Regular Bold"/>
                  <a:cs typeface="Kumbh Sans Regular Bold"/>
                  <a:sym typeface="Kumbh Sans Regular Bold"/>
                </a:defRPr>
              </a:pPr>
            </a:p>
          </p:txBody>
        </p:sp>
        <p:pic>
          <p:nvPicPr>
            <p:cNvPr id="179" name="0_104c66_c9f5868f_XL-600x399.jpg" descr="0_104c66_c9f5868f_XL-600x399.jpg"/>
            <p:cNvPicPr>
              <a:picLocks noChangeAspect="1"/>
            </p:cNvPicPr>
            <p:nvPr/>
          </p:nvPicPr>
          <p:blipFill>
            <a:blip r:embed="rId2">
              <a:extLst/>
            </a:blip>
            <a:srcRect l="6393" t="0" r="6393" b="0"/>
            <a:stretch>
              <a:fillRect/>
            </a:stretch>
          </p:blipFill>
          <p:spPr>
            <a:xfrm>
              <a:off x="190807" y="472547"/>
              <a:ext cx="4327546" cy="3299754"/>
            </a:xfrm>
            <a:prstGeom prst="rect">
              <a:avLst/>
            </a:prstGeom>
            <a:ln w="12700" cap="flat">
              <a:noFill/>
              <a:miter lim="400000"/>
            </a:ln>
            <a:effectLst/>
          </p:spPr>
        </p:pic>
      </p:grpSp>
      <p:sp>
        <p:nvSpPr>
          <p:cNvPr id="181" name="TextBox 6"/>
          <p:cNvSpPr txBox="1"/>
          <p:nvPr/>
        </p:nvSpPr>
        <p:spPr>
          <a:xfrm>
            <a:off x="868680" y="6243320"/>
            <a:ext cx="10332720" cy="256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000">
                <a:solidFill>
                  <a:srgbClr val="77522F"/>
                </a:solidFill>
                <a:latin typeface="Kumbh Sans Regular Bold"/>
                <a:ea typeface="Kumbh Sans Regular Bold"/>
                <a:cs typeface="Kumbh Sans Regular Bold"/>
                <a:sym typeface="Kumbh Sans Regular Bold"/>
              </a:defRPr>
            </a:lvl1pPr>
          </a:lstStyle>
          <a:p>
            <a:pPr/>
            <a:r>
              <a:t>Christian worship is embodied because the Word became flesh.</a:t>
            </a:r>
          </a:p>
        </p:txBody>
      </p:sp>
      <p:sp>
        <p:nvSpPr>
          <p:cNvPr id="182" name="TextBox 7"/>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9</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184"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185"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Sin Pulls Us Away</a:t>
            </a:r>
          </a:p>
        </p:txBody>
      </p:sp>
      <p:sp>
        <p:nvSpPr>
          <p:cNvPr id="186"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87" name="TextBox 4"/>
          <p:cNvSpPr txBox="1"/>
          <p:nvPr/>
        </p:nvSpPr>
        <p:spPr>
          <a:xfrm>
            <a:off x="822960" y="1737360"/>
            <a:ext cx="5394960" cy="1907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100"/>
              </a:spcBef>
              <a:defRPr>
                <a:solidFill>
                  <a:srgbClr val="1E1E1E"/>
                </a:solidFill>
                <a:latin typeface="Aptos"/>
                <a:ea typeface="Aptos"/>
                <a:cs typeface="Aptos"/>
                <a:sym typeface="Aptos"/>
              </a:defRPr>
            </a:pPr>
            <a:r>
              <a:t>After sin, Adam hides from God.</a:t>
            </a:r>
          </a:p>
          <a:p>
            <a:pPr>
              <a:spcBef>
                <a:spcPts val="1100"/>
              </a:spcBef>
              <a:defRPr>
                <a:solidFill>
                  <a:srgbClr val="1E1E1E"/>
                </a:solidFill>
                <a:latin typeface="Aptos"/>
                <a:ea typeface="Aptos"/>
                <a:cs typeface="Aptos"/>
                <a:sym typeface="Aptos"/>
              </a:defRPr>
            </a:pPr>
            <a:r>
              <a:t>Sin makes us withdraw, distract ourselves, and turn inward.</a:t>
            </a:r>
          </a:p>
          <a:p>
            <a:pPr>
              <a:spcBef>
                <a:spcPts val="1100"/>
              </a:spcBef>
              <a:defRPr>
                <a:solidFill>
                  <a:srgbClr val="1E1E1E"/>
                </a:solidFill>
                <a:latin typeface="Aptos"/>
                <a:ea typeface="Aptos"/>
                <a:cs typeface="Aptos"/>
                <a:sym typeface="Aptos"/>
              </a:defRPr>
            </a:pPr>
            <a:r>
              <a:t>Prayer and worship call us out of hiding.</a:t>
            </a:r>
          </a:p>
          <a:p>
            <a:pPr>
              <a:spcBef>
                <a:spcPts val="1100"/>
              </a:spcBef>
              <a:defRPr>
                <a:solidFill>
                  <a:srgbClr val="1E1E1E"/>
                </a:solidFill>
                <a:latin typeface="Aptos"/>
                <a:ea typeface="Aptos"/>
                <a:cs typeface="Aptos"/>
                <a:sym typeface="Aptos"/>
              </a:defRPr>
            </a:pPr>
            <a:r>
              <a:t>They train us to stand attentively before God.</a:t>
            </a:r>
          </a:p>
        </p:txBody>
      </p:sp>
      <p:sp>
        <p:nvSpPr>
          <p:cNvPr id="188" name="Rounded Rectangle 5"/>
          <p:cNvSpPr/>
          <p:nvPr/>
        </p:nvSpPr>
        <p:spPr>
          <a:xfrm>
            <a:off x="6720840" y="929639"/>
            <a:ext cx="4709160" cy="4297681"/>
          </a:xfrm>
          <a:prstGeom prst="roundRect">
            <a:avLst>
              <a:gd name="adj" fmla="val 16667"/>
            </a:avLst>
          </a:prstGeom>
          <a:solidFill>
            <a:srgbClr val="EAE7E0"/>
          </a:solidFill>
          <a:ln>
            <a:solidFill>
              <a:srgbClr val="B8B3A9"/>
            </a:solidFill>
          </a:ln>
          <a:effectLst>
            <a:outerShdw sx="100000" sy="100000" kx="0" ky="0" algn="b" rotWithShape="0" blurRad="38100" dist="23000" dir="5400000">
              <a:srgbClr val="000000">
                <a:alpha val="35000"/>
              </a:srgbClr>
            </a:outerShdw>
          </a:effectLst>
        </p:spPr>
        <p:txBody>
          <a:bodyPr lIns="45719" rIns="45719" anchor="ctr"/>
          <a:lstStyle/>
          <a:p>
            <a:pPr algn="ctr">
              <a:defRPr sz="1300">
                <a:solidFill>
                  <a:srgbClr val="646058"/>
                </a:solidFill>
                <a:latin typeface="Kumbh Sans Regular Bold"/>
                <a:ea typeface="Kumbh Sans Regular Bold"/>
                <a:cs typeface="Kumbh Sans Regular Bold"/>
                <a:sym typeface="Kumbh Sans Regular Bold"/>
              </a:defRPr>
            </a:pPr>
          </a:p>
        </p:txBody>
      </p:sp>
      <p:sp>
        <p:nvSpPr>
          <p:cNvPr id="189" name="TextBox 6"/>
          <p:cNvSpPr txBox="1"/>
          <p:nvPr/>
        </p:nvSpPr>
        <p:spPr>
          <a:xfrm>
            <a:off x="868680" y="5989320"/>
            <a:ext cx="10332720" cy="42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000">
                <a:solidFill>
                  <a:srgbClr val="77522F"/>
                </a:solidFill>
                <a:latin typeface="Kumbh Sans Regular Bold"/>
                <a:ea typeface="Kumbh Sans Regular Bold"/>
                <a:cs typeface="Kumbh Sans Regular Bold"/>
                <a:sym typeface="Kumbh Sans Regular Bold"/>
              </a:defRPr>
            </a:lvl1pPr>
          </a:lstStyle>
          <a:p>
            <a:pPr/>
            <a:r>
              <a:t>“And they heard the sound of the Lord God walking in the garden in the cool of the day, and the man and his wife hid themselves from the presence of the Lord God among the trees of the garden.” Genesis 3:8</a:t>
            </a:r>
          </a:p>
        </p:txBody>
      </p:sp>
      <p:sp>
        <p:nvSpPr>
          <p:cNvPr id="190" name="TextBox 7"/>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10</a:t>
            </a:r>
          </a:p>
        </p:txBody>
      </p:sp>
      <p:pic>
        <p:nvPicPr>
          <p:cNvPr id="191" name="2cd31af16b7bc4594f3a9e4c4d21d28d.jpg" descr="2cd31af16b7bc4594f3a9e4c4d21d28d.jpg"/>
          <p:cNvPicPr>
            <a:picLocks noChangeAspect="1"/>
          </p:cNvPicPr>
          <p:nvPr/>
        </p:nvPicPr>
        <p:blipFill>
          <a:blip r:embed="rId2">
            <a:extLst/>
          </a:blip>
          <a:srcRect l="0" t="0" r="0" b="18303"/>
          <a:stretch>
            <a:fillRect/>
          </a:stretch>
        </p:blipFill>
        <p:spPr>
          <a:xfrm>
            <a:off x="6911647" y="1402187"/>
            <a:ext cx="4327546" cy="3299754"/>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193"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194"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Worship Has Always Involved Offering</a:t>
            </a:r>
          </a:p>
        </p:txBody>
      </p:sp>
      <p:sp>
        <p:nvSpPr>
          <p:cNvPr id="195"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196" name="TextBox 4"/>
          <p:cNvSpPr txBox="1"/>
          <p:nvPr/>
        </p:nvSpPr>
        <p:spPr>
          <a:xfrm>
            <a:off x="802773" y="1639316"/>
            <a:ext cx="4964022" cy="1209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100"/>
              </a:spcBef>
              <a:defRPr>
                <a:solidFill>
                  <a:srgbClr val="1E1E1E"/>
                </a:solidFill>
                <a:latin typeface="Aptos"/>
                <a:ea typeface="Aptos"/>
                <a:cs typeface="Aptos"/>
                <a:sym typeface="Aptos"/>
              </a:defRPr>
            </a:pPr>
            <a:r>
              <a:t>Abel → Noah → Abraham </a:t>
            </a:r>
          </a:p>
          <a:p>
            <a:pPr>
              <a:spcBef>
                <a:spcPts val="1100"/>
              </a:spcBef>
              <a:defRPr>
                <a:solidFill>
                  <a:srgbClr val="1E1E1E"/>
                </a:solidFill>
                <a:latin typeface="Aptos"/>
                <a:ea typeface="Aptos"/>
                <a:cs typeface="Aptos"/>
                <a:sym typeface="Aptos"/>
              </a:defRPr>
            </a:pPr>
            <a:r>
              <a:t>Passover → Tabernacle → Temple</a:t>
            </a:r>
          </a:p>
          <a:p>
            <a:pPr>
              <a:spcBef>
                <a:spcPts val="1100"/>
              </a:spcBef>
              <a:defRPr>
                <a:solidFill>
                  <a:srgbClr val="1E1E1E"/>
                </a:solidFill>
                <a:latin typeface="Aptos"/>
                <a:ea typeface="Aptos"/>
                <a:cs typeface="Aptos"/>
                <a:sym typeface="Aptos"/>
              </a:defRPr>
            </a:pPr>
            <a:r>
              <a:t>Christ offers Himself.</a:t>
            </a:r>
          </a:p>
        </p:txBody>
      </p:sp>
      <p:sp>
        <p:nvSpPr>
          <p:cNvPr id="197" name="TextBox 6"/>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11</a:t>
            </a:r>
          </a:p>
        </p:txBody>
      </p:sp>
      <p:sp>
        <p:nvSpPr>
          <p:cNvPr id="198" name="Rounded Rectangle 5"/>
          <p:cNvSpPr/>
          <p:nvPr/>
        </p:nvSpPr>
        <p:spPr>
          <a:xfrm>
            <a:off x="2056581" y="2928055"/>
            <a:ext cx="3856621" cy="3519634"/>
          </a:xfrm>
          <a:prstGeom prst="roundRect">
            <a:avLst>
              <a:gd name="adj" fmla="val 16667"/>
            </a:avLst>
          </a:prstGeom>
          <a:solidFill>
            <a:srgbClr val="EAE7E0"/>
          </a:solidFill>
          <a:ln>
            <a:solidFill>
              <a:srgbClr val="B8B3A9"/>
            </a:solidFill>
          </a:ln>
          <a:effectLst>
            <a:outerShdw sx="100000" sy="100000" kx="0" ky="0" algn="b" rotWithShape="0" blurRad="38100" dist="23000" dir="5400000">
              <a:srgbClr val="000000">
                <a:alpha val="35000"/>
              </a:srgbClr>
            </a:outerShdw>
          </a:effectLst>
        </p:spPr>
        <p:txBody>
          <a:bodyPr lIns="45719" rIns="45719" anchor="ctr"/>
          <a:lstStyle/>
          <a:p>
            <a:pPr algn="ctr">
              <a:defRPr sz="1300">
                <a:solidFill>
                  <a:srgbClr val="646058"/>
                </a:solidFill>
                <a:latin typeface="Kumbh Sans Regular Bold"/>
                <a:ea typeface="Kumbh Sans Regular Bold"/>
                <a:cs typeface="Kumbh Sans Regular Bold"/>
                <a:sym typeface="Kumbh Sans Regular Bold"/>
              </a:defRPr>
            </a:pPr>
          </a:p>
        </p:txBody>
      </p:sp>
      <p:pic>
        <p:nvPicPr>
          <p:cNvPr id="199" name="Layout-of-tabernacle.jpg" descr="Layout-of-tabernacle.jpg"/>
          <p:cNvPicPr>
            <a:picLocks noChangeAspect="1"/>
          </p:cNvPicPr>
          <p:nvPr/>
        </p:nvPicPr>
        <p:blipFill>
          <a:blip r:embed="rId2">
            <a:extLst/>
          </a:blip>
          <a:srcRect l="11902" t="0" r="11902" b="0"/>
          <a:stretch>
            <a:fillRect/>
          </a:stretch>
        </p:blipFill>
        <p:spPr>
          <a:xfrm>
            <a:off x="2144945" y="3497687"/>
            <a:ext cx="3631562" cy="2380370"/>
          </a:xfrm>
          <a:prstGeom prst="rect">
            <a:avLst/>
          </a:prstGeom>
          <a:ln w="12700">
            <a:miter lim="400000"/>
          </a:ln>
        </p:spPr>
      </p:pic>
      <p:sp>
        <p:nvSpPr>
          <p:cNvPr id="200" name="Rounded Rectangle 5"/>
          <p:cNvSpPr/>
          <p:nvPr/>
        </p:nvSpPr>
        <p:spPr>
          <a:xfrm>
            <a:off x="6681996" y="2928055"/>
            <a:ext cx="3856621" cy="3519634"/>
          </a:xfrm>
          <a:prstGeom prst="roundRect">
            <a:avLst>
              <a:gd name="adj" fmla="val 16667"/>
            </a:avLst>
          </a:prstGeom>
          <a:solidFill>
            <a:srgbClr val="EAE7E0"/>
          </a:solidFill>
          <a:ln>
            <a:solidFill>
              <a:srgbClr val="B8B3A9"/>
            </a:solidFill>
          </a:ln>
          <a:effectLst>
            <a:outerShdw sx="100000" sy="100000" kx="0" ky="0" algn="b" rotWithShape="0" blurRad="38100" dist="23000" dir="5400000">
              <a:srgbClr val="000000">
                <a:alpha val="35000"/>
              </a:srgbClr>
            </a:outerShdw>
          </a:effectLst>
        </p:spPr>
        <p:txBody>
          <a:bodyPr lIns="45719" rIns="45719" anchor="ctr"/>
          <a:lstStyle/>
          <a:p>
            <a:pPr algn="ctr">
              <a:defRPr sz="1300">
                <a:solidFill>
                  <a:srgbClr val="646058"/>
                </a:solidFill>
                <a:latin typeface="Kumbh Sans Regular Bold"/>
                <a:ea typeface="Kumbh Sans Regular Bold"/>
                <a:cs typeface="Kumbh Sans Regular Bold"/>
                <a:sym typeface="Kumbh Sans Regular Bold"/>
              </a:defRPr>
            </a:pPr>
          </a:p>
        </p:txBody>
      </p:sp>
      <p:pic>
        <p:nvPicPr>
          <p:cNvPr id="201" name="interior-of-orthodox-church-e1611936443670.jpg" descr="interior-of-orthodox-church-e1611936443670.jpg"/>
          <p:cNvPicPr>
            <a:picLocks noChangeAspect="1"/>
          </p:cNvPicPr>
          <p:nvPr/>
        </p:nvPicPr>
        <p:blipFill>
          <a:blip r:embed="rId3">
            <a:extLst/>
          </a:blip>
          <a:srcRect l="423" t="0" r="423" b="0"/>
          <a:stretch>
            <a:fillRect/>
          </a:stretch>
        </p:blipFill>
        <p:spPr>
          <a:xfrm>
            <a:off x="6809637" y="3497687"/>
            <a:ext cx="3568478" cy="2380370"/>
          </a:xfrm>
          <a:prstGeom prst="rect">
            <a:avLst/>
          </a:prstGeom>
          <a:ln w="12700">
            <a:miter lim="400000"/>
          </a:ln>
        </p:spPr>
      </p:pic>
      <p:sp>
        <p:nvSpPr>
          <p:cNvPr id="202" name="TextBox 6"/>
          <p:cNvSpPr txBox="1"/>
          <p:nvPr/>
        </p:nvSpPr>
        <p:spPr>
          <a:xfrm>
            <a:off x="1508760" y="5992449"/>
            <a:ext cx="4754880"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500">
                <a:solidFill>
                  <a:srgbClr val="77522F"/>
                </a:solidFill>
                <a:latin typeface="Kumbh Sans Regular Bold"/>
                <a:ea typeface="Kumbh Sans Regular Bold"/>
                <a:cs typeface="Kumbh Sans Regular Bold"/>
                <a:sym typeface="Kumbh Sans Regular Bold"/>
              </a:defRPr>
            </a:lvl1pPr>
          </a:lstStyle>
          <a:p>
            <a:pPr/>
            <a:r>
              <a:t>THE OLD TEMPLE</a:t>
            </a:r>
          </a:p>
        </p:txBody>
      </p:sp>
      <p:sp>
        <p:nvSpPr>
          <p:cNvPr id="203" name="TextBox 6"/>
          <p:cNvSpPr txBox="1"/>
          <p:nvPr/>
        </p:nvSpPr>
        <p:spPr>
          <a:xfrm>
            <a:off x="6232866" y="5992449"/>
            <a:ext cx="4754881"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500">
                <a:solidFill>
                  <a:srgbClr val="77522F"/>
                </a:solidFill>
                <a:latin typeface="Kumbh Sans Regular Bold"/>
                <a:ea typeface="Kumbh Sans Regular Bold"/>
                <a:cs typeface="Kumbh Sans Regular Bold"/>
                <a:sym typeface="Kumbh Sans Regular Bold"/>
              </a:defRPr>
            </a:lvl1pPr>
          </a:lstStyle>
          <a:p>
            <a:pPr/>
            <a:r>
              <a:t>THE NEW TEMPLE</a:t>
            </a:r>
          </a:p>
        </p:txBody>
      </p:sp>
      <p:sp>
        <p:nvSpPr>
          <p:cNvPr id="204" name="TextBox 6"/>
          <p:cNvSpPr txBox="1"/>
          <p:nvPr/>
        </p:nvSpPr>
        <p:spPr>
          <a:xfrm>
            <a:off x="6617855" y="1524924"/>
            <a:ext cx="3984902" cy="1247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000">
                <a:solidFill>
                  <a:srgbClr val="77522F"/>
                </a:solidFill>
                <a:latin typeface="Kumbh Sans Regular Bold"/>
                <a:ea typeface="Kumbh Sans Regular Bold"/>
                <a:cs typeface="Kumbh Sans Regular Bold"/>
                <a:sym typeface="Kumbh Sans Regular Bold"/>
              </a:defRPr>
            </a:pPr>
            <a:r>
              <a:t>“But will God indeed dwell on the earth? Behold, heaven and the highest heaven cannot contain thee; how much less this house which I have built!” 1 Kings 8:27</a:t>
            </a:r>
          </a:p>
          <a:p>
            <a:pPr>
              <a:defRPr sz="1000">
                <a:solidFill>
                  <a:srgbClr val="77522F"/>
                </a:solidFill>
                <a:latin typeface="Kumbh Sans Regular Bold"/>
                <a:ea typeface="Kumbh Sans Regular Bold"/>
                <a:cs typeface="Kumbh Sans Regular Bold"/>
                <a:sym typeface="Kumbh Sans Regular Bold"/>
              </a:defRPr>
            </a:pPr>
          </a:p>
          <a:p>
            <a:pPr>
              <a:defRPr sz="1000">
                <a:solidFill>
                  <a:srgbClr val="77522F"/>
                </a:solidFill>
                <a:latin typeface="Kumbh Sans Regular Bold"/>
                <a:ea typeface="Kumbh Sans Regular Bold"/>
                <a:cs typeface="Kumbh Sans Regular Bold"/>
                <a:sym typeface="Kumbh Sans Regular Bold"/>
              </a:defRPr>
            </a:pPr>
            <a:r>
              <a:t>“The cup of blessing which we bless, is it not a participation in the blood of Christ? The bread which we break, is it not a participation in the body of Christ?” 1 Corinthians 10:16</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206" name="Rounded Rectangle 1"/>
          <p:cNvSpPr/>
          <p:nvPr/>
        </p:nvSpPr>
        <p:spPr>
          <a:xfrm>
            <a:off x="640080" y="594359"/>
            <a:ext cx="4389121" cy="5623561"/>
          </a:xfrm>
          <a:prstGeom prst="roundRect">
            <a:avLst>
              <a:gd name="adj" fmla="val 16667"/>
            </a:avLst>
          </a:prstGeom>
          <a:solidFill>
            <a:srgbClr val="EAE7E0"/>
          </a:solidFill>
          <a:ln>
            <a:solidFill>
              <a:srgbClr val="B8B3A9"/>
            </a:solidFill>
          </a:ln>
          <a:effectLst>
            <a:outerShdw sx="100000" sy="100000" kx="0" ky="0" algn="b" rotWithShape="0" blurRad="38100" dist="23000" dir="5400000">
              <a:srgbClr val="000000">
                <a:alpha val="35000"/>
              </a:srgbClr>
            </a:outerShdw>
          </a:effectLst>
        </p:spPr>
        <p:txBody>
          <a:bodyPr lIns="45719" rIns="45719" anchor="ctr"/>
          <a:lstStyle/>
          <a:p>
            <a:pPr algn="ctr">
              <a:defRPr sz="1300">
                <a:solidFill>
                  <a:srgbClr val="646058"/>
                </a:solidFill>
                <a:latin typeface="Kumbh Sans Regular Bold"/>
                <a:ea typeface="Kumbh Sans Regular Bold"/>
                <a:cs typeface="Kumbh Sans Regular Bold"/>
                <a:sym typeface="Kumbh Sans Regular Bold"/>
              </a:defRPr>
            </a:pPr>
          </a:p>
        </p:txBody>
      </p:sp>
      <p:sp>
        <p:nvSpPr>
          <p:cNvPr id="207" name="TextBox 2"/>
          <p:cNvSpPr txBox="1"/>
          <p:nvPr/>
        </p:nvSpPr>
        <p:spPr>
          <a:xfrm>
            <a:off x="5486400" y="1417319"/>
            <a:ext cx="5577840" cy="1056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3000">
                <a:solidFill>
                  <a:srgbClr val="1E1E1E"/>
                </a:solidFill>
                <a:latin typeface="Kumbh Sans Regular Bold"/>
                <a:ea typeface="Kumbh Sans Regular Bold"/>
                <a:cs typeface="Kumbh Sans Regular Bold"/>
                <a:sym typeface="Kumbh Sans Regular Bold"/>
              </a:defRPr>
            </a:pPr>
            <a:r>
              <a:t>CAN’T I JUST</a:t>
            </a:r>
            <a:br/>
            <a:r>
              <a:t>PRAY AT HOME?</a:t>
            </a:r>
          </a:p>
        </p:txBody>
      </p:sp>
      <p:sp>
        <p:nvSpPr>
          <p:cNvPr id="208" name="TextBox 3"/>
          <p:cNvSpPr txBox="1"/>
          <p:nvPr/>
        </p:nvSpPr>
        <p:spPr>
          <a:xfrm>
            <a:off x="5486400" y="2936239"/>
            <a:ext cx="5212080" cy="675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900">
                <a:solidFill>
                  <a:srgbClr val="1E1E1E"/>
                </a:solidFill>
                <a:latin typeface="Aptos"/>
                <a:ea typeface="Aptos"/>
                <a:cs typeface="Aptos"/>
                <a:sym typeface="Aptos"/>
              </a:defRPr>
            </a:lvl1pPr>
          </a:lstStyle>
          <a:p>
            <a:pPr/>
            <a:r>
              <a:t>You should pray at home, but Christianity and Orthodoxy is not a private religion.</a:t>
            </a:r>
          </a:p>
        </p:txBody>
      </p:sp>
      <p:sp>
        <p:nvSpPr>
          <p:cNvPr id="209" name="TextBox 4"/>
          <p:cNvSpPr txBox="1"/>
          <p:nvPr/>
        </p:nvSpPr>
        <p:spPr>
          <a:xfrm>
            <a:off x="5486400" y="3997959"/>
            <a:ext cx="4726757" cy="472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solidFill>
                  <a:srgbClr val="77522F"/>
                </a:solidFill>
                <a:latin typeface="Kumbh Sans Regular Bold"/>
                <a:ea typeface="Kumbh Sans Regular Bold"/>
                <a:cs typeface="Kumbh Sans Regular Bold"/>
                <a:sym typeface="Kumbh Sans Regular Bold"/>
              </a:defRPr>
            </a:lvl1pPr>
          </a:lstStyle>
          <a:p>
            <a:pPr/>
            <a:r>
              <a:t>“And they devoted themselves to the apostles’ teaching and fellowship, to the breaking of bread and the prayers.” Acts 2:42</a:t>
            </a:r>
          </a:p>
        </p:txBody>
      </p:sp>
      <p:sp>
        <p:nvSpPr>
          <p:cNvPr id="210" name="TextBox 5"/>
          <p:cNvSpPr txBox="1"/>
          <p:nvPr/>
        </p:nvSpPr>
        <p:spPr>
          <a:xfrm>
            <a:off x="5486400" y="4754879"/>
            <a:ext cx="5394960"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600">
                <a:solidFill>
                  <a:srgbClr val="646058"/>
                </a:solidFill>
                <a:latin typeface="Aptos"/>
                <a:ea typeface="Aptos"/>
                <a:cs typeface="Aptos"/>
                <a:sym typeface="Aptos"/>
              </a:defRPr>
            </a:lvl1pPr>
          </a:lstStyle>
          <a:p>
            <a:pPr/>
            <a:r>
              <a:t>Teaching • Fellowship • Breaking of Bread • Prayers</a:t>
            </a:r>
          </a:p>
        </p:txBody>
      </p:sp>
      <p:sp>
        <p:nvSpPr>
          <p:cNvPr id="211" name="TextBox 6"/>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12</a:t>
            </a:r>
          </a:p>
        </p:txBody>
      </p:sp>
      <p:pic>
        <p:nvPicPr>
          <p:cNvPr id="212" name="young-child-praying-before-wooden-cross-on-wall-2026-03-05-11-45-43-utc.jpg" descr="young-child-praying-before-wooden-cross-on-wall-2026-03-05-11-45-43-utc.jpg"/>
          <p:cNvPicPr>
            <a:picLocks noChangeAspect="1"/>
          </p:cNvPicPr>
          <p:nvPr/>
        </p:nvPicPr>
        <p:blipFill>
          <a:blip r:embed="rId2">
            <a:extLst/>
          </a:blip>
          <a:srcRect l="4868" t="12144" r="4868" b="12144"/>
          <a:stretch>
            <a:fillRect/>
          </a:stretch>
        </p:blipFill>
        <p:spPr>
          <a:xfrm>
            <a:off x="881540" y="971682"/>
            <a:ext cx="3906201" cy="4914636"/>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214"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215"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You Cannot Be the Church Alone</a:t>
            </a:r>
          </a:p>
        </p:txBody>
      </p:sp>
      <p:sp>
        <p:nvSpPr>
          <p:cNvPr id="216"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217" name="TextBox 4"/>
          <p:cNvSpPr txBox="1"/>
          <p:nvPr/>
        </p:nvSpPr>
        <p:spPr>
          <a:xfrm>
            <a:off x="822960" y="1737360"/>
            <a:ext cx="5394960" cy="2047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100"/>
              </a:spcBef>
              <a:defRPr>
                <a:solidFill>
                  <a:srgbClr val="1E1E1E"/>
                </a:solidFill>
                <a:latin typeface="Aptos"/>
                <a:ea typeface="Aptos"/>
                <a:cs typeface="Aptos"/>
                <a:sym typeface="Aptos"/>
              </a:defRPr>
            </a:pPr>
            <a:r>
              <a:t>Christianity is personal, but never merely private.</a:t>
            </a:r>
          </a:p>
          <a:p>
            <a:pPr>
              <a:spcBef>
                <a:spcPts val="1100"/>
              </a:spcBef>
              <a:defRPr>
                <a:solidFill>
                  <a:srgbClr val="1E1E1E"/>
                </a:solidFill>
                <a:latin typeface="Aptos"/>
                <a:ea typeface="Aptos"/>
                <a:cs typeface="Aptos"/>
                <a:sym typeface="Aptos"/>
              </a:defRPr>
            </a:pPr>
            <a:r>
              <a:t>We are members of the Body of Christ.</a:t>
            </a:r>
          </a:p>
          <a:p>
            <a:pPr>
              <a:spcBef>
                <a:spcPts val="1100"/>
              </a:spcBef>
              <a:defRPr>
                <a:solidFill>
                  <a:srgbClr val="1E1E1E"/>
                </a:solidFill>
                <a:latin typeface="Aptos"/>
                <a:ea typeface="Aptos"/>
                <a:cs typeface="Aptos"/>
                <a:sym typeface="Aptos"/>
              </a:defRPr>
            </a:pPr>
            <a:r>
              <a:t>You cannot baptize yourself.</a:t>
            </a:r>
          </a:p>
          <a:p>
            <a:pPr>
              <a:spcBef>
                <a:spcPts val="1100"/>
              </a:spcBef>
              <a:defRPr>
                <a:solidFill>
                  <a:srgbClr val="1E1E1E"/>
                </a:solidFill>
                <a:latin typeface="Aptos"/>
                <a:ea typeface="Aptos"/>
                <a:cs typeface="Aptos"/>
                <a:sym typeface="Aptos"/>
              </a:defRPr>
            </a:pPr>
            <a:r>
              <a:t>You cannot chrismate yourself.</a:t>
            </a:r>
          </a:p>
          <a:p>
            <a:pPr>
              <a:spcBef>
                <a:spcPts val="1100"/>
              </a:spcBef>
              <a:defRPr>
                <a:solidFill>
                  <a:srgbClr val="1E1E1E"/>
                </a:solidFill>
                <a:latin typeface="Aptos"/>
                <a:ea typeface="Aptos"/>
                <a:cs typeface="Aptos"/>
                <a:sym typeface="Aptos"/>
              </a:defRPr>
            </a:pPr>
            <a:r>
              <a:t>You cannot give yourself the Eucharist.</a:t>
            </a:r>
          </a:p>
        </p:txBody>
      </p:sp>
      <p:sp>
        <p:nvSpPr>
          <p:cNvPr id="218" name="Rounded Rectangle 5"/>
          <p:cNvSpPr/>
          <p:nvPr/>
        </p:nvSpPr>
        <p:spPr>
          <a:xfrm>
            <a:off x="6720840" y="1437639"/>
            <a:ext cx="4709160" cy="4297681"/>
          </a:xfrm>
          <a:prstGeom prst="roundRect">
            <a:avLst>
              <a:gd name="adj" fmla="val 16667"/>
            </a:avLst>
          </a:prstGeom>
          <a:solidFill>
            <a:srgbClr val="EAE7E0"/>
          </a:solidFill>
          <a:ln>
            <a:solidFill>
              <a:srgbClr val="B8B3A9"/>
            </a:solidFill>
          </a:ln>
          <a:effectLst>
            <a:outerShdw sx="100000" sy="100000" kx="0" ky="0" algn="b" rotWithShape="0" blurRad="38100" dist="23000" dir="5400000">
              <a:srgbClr val="000000">
                <a:alpha val="35000"/>
              </a:srgbClr>
            </a:outerShdw>
          </a:effectLst>
        </p:spPr>
        <p:txBody>
          <a:bodyPr lIns="45719" rIns="45719" anchor="ctr"/>
          <a:lstStyle/>
          <a:p>
            <a:pPr algn="ctr">
              <a:defRPr sz="1300">
                <a:solidFill>
                  <a:srgbClr val="646058"/>
                </a:solidFill>
                <a:latin typeface="Kumbh Sans Regular Bold"/>
                <a:ea typeface="Kumbh Sans Regular Bold"/>
                <a:cs typeface="Kumbh Sans Regular Bold"/>
                <a:sym typeface="Kumbh Sans Regular Bold"/>
              </a:defRPr>
            </a:pPr>
          </a:p>
        </p:txBody>
      </p:sp>
      <p:sp>
        <p:nvSpPr>
          <p:cNvPr id="219" name="TextBox 6"/>
          <p:cNvSpPr txBox="1"/>
          <p:nvPr/>
        </p:nvSpPr>
        <p:spPr>
          <a:xfrm>
            <a:off x="868680" y="5989320"/>
            <a:ext cx="10332720" cy="256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000">
                <a:solidFill>
                  <a:srgbClr val="77522F"/>
                </a:solidFill>
                <a:latin typeface="Kumbh Sans Regular Bold"/>
                <a:ea typeface="Kumbh Sans Regular Bold"/>
                <a:cs typeface="Kumbh Sans Regular Bold"/>
                <a:sym typeface="Kumbh Sans Regular Bold"/>
              </a:defRPr>
            </a:lvl1pPr>
          </a:lstStyle>
          <a:p>
            <a:pPr/>
            <a:r>
              <a:t>“Now you are the body of Christ and individually members of it.” 1 Corinthians 12:27</a:t>
            </a:r>
          </a:p>
        </p:txBody>
      </p:sp>
      <p:sp>
        <p:nvSpPr>
          <p:cNvPr id="220" name="TextBox 7"/>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13</a:t>
            </a:r>
          </a:p>
        </p:txBody>
      </p:sp>
      <p:pic>
        <p:nvPicPr>
          <p:cNvPr id="221" name="20260208_122602.jpg" descr="20260208_122602.jpg"/>
          <p:cNvPicPr>
            <a:picLocks noChangeAspect="1"/>
          </p:cNvPicPr>
          <p:nvPr/>
        </p:nvPicPr>
        <p:blipFill>
          <a:blip r:embed="rId2">
            <a:extLst/>
          </a:blip>
          <a:srcRect l="0" t="0" r="26197" b="0"/>
          <a:stretch>
            <a:fillRect/>
          </a:stretch>
        </p:blipFill>
        <p:spPr>
          <a:xfrm>
            <a:off x="6911647" y="1936603"/>
            <a:ext cx="4327546" cy="3299754"/>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223"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224"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What Does Worship Look Like in Heaven?</a:t>
            </a:r>
          </a:p>
        </p:txBody>
      </p:sp>
      <p:sp>
        <p:nvSpPr>
          <p:cNvPr id="225"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226" name="TextBox 4"/>
          <p:cNvSpPr txBox="1"/>
          <p:nvPr/>
        </p:nvSpPr>
        <p:spPr>
          <a:xfrm>
            <a:off x="822960" y="1776729"/>
            <a:ext cx="5394960" cy="2466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100"/>
              </a:spcBef>
              <a:defRPr>
                <a:solidFill>
                  <a:srgbClr val="1E1E1E"/>
                </a:solidFill>
                <a:latin typeface="Aptos"/>
                <a:ea typeface="Aptos"/>
                <a:cs typeface="Aptos"/>
                <a:sym typeface="Aptos"/>
              </a:defRPr>
            </a:pPr>
            <a:r>
              <a:t>Read Revelation 4–5.</a:t>
            </a:r>
          </a:p>
          <a:p>
            <a:pPr>
              <a:spcBef>
                <a:spcPts val="1100"/>
              </a:spcBef>
              <a:defRPr>
                <a:solidFill>
                  <a:srgbClr val="1E1E1E"/>
                </a:solidFill>
                <a:latin typeface="Aptos"/>
                <a:ea typeface="Aptos"/>
                <a:cs typeface="Aptos"/>
                <a:sym typeface="Aptos"/>
              </a:defRPr>
            </a:pPr>
          </a:p>
          <a:p>
            <a:pPr>
              <a:spcBef>
                <a:spcPts val="1100"/>
              </a:spcBef>
              <a:defRPr>
                <a:solidFill>
                  <a:srgbClr val="1E1E1E"/>
                </a:solidFill>
                <a:latin typeface="Aptos"/>
                <a:ea typeface="Aptos"/>
                <a:cs typeface="Aptos"/>
                <a:sym typeface="Aptos"/>
              </a:defRPr>
            </a:pPr>
            <a:r>
              <a:t>Altar • Incense • Elders</a:t>
            </a:r>
          </a:p>
          <a:p>
            <a:pPr>
              <a:spcBef>
                <a:spcPts val="1100"/>
              </a:spcBef>
              <a:defRPr>
                <a:solidFill>
                  <a:srgbClr val="1E1E1E"/>
                </a:solidFill>
                <a:latin typeface="Aptos"/>
                <a:ea typeface="Aptos"/>
                <a:cs typeface="Aptos"/>
                <a:sym typeface="Aptos"/>
              </a:defRPr>
            </a:pPr>
            <a:r>
              <a:t>White garments • Prostrations • Hymns</a:t>
            </a:r>
          </a:p>
          <a:p>
            <a:pPr>
              <a:spcBef>
                <a:spcPts val="1100"/>
              </a:spcBef>
              <a:defRPr>
                <a:solidFill>
                  <a:srgbClr val="1E1E1E"/>
                </a:solidFill>
                <a:latin typeface="Aptos"/>
                <a:ea typeface="Aptos"/>
                <a:cs typeface="Aptos"/>
                <a:sym typeface="Aptos"/>
              </a:defRPr>
            </a:pPr>
            <a:r>
              <a:t>Angels • Saints • The Lamb</a:t>
            </a:r>
          </a:p>
          <a:p>
            <a:pPr>
              <a:spcBef>
                <a:spcPts val="1100"/>
              </a:spcBef>
              <a:defRPr>
                <a:solidFill>
                  <a:srgbClr val="1E1E1E"/>
                </a:solidFill>
                <a:latin typeface="Aptos"/>
                <a:ea typeface="Aptos"/>
                <a:cs typeface="Aptos"/>
                <a:sym typeface="Aptos"/>
              </a:defRPr>
            </a:pPr>
            <a:r>
              <a:t>Does any of this look familiar?</a:t>
            </a:r>
          </a:p>
        </p:txBody>
      </p:sp>
      <p:sp>
        <p:nvSpPr>
          <p:cNvPr id="227" name="Rounded Rectangle 5"/>
          <p:cNvSpPr/>
          <p:nvPr/>
        </p:nvSpPr>
        <p:spPr>
          <a:xfrm>
            <a:off x="6720840" y="1691639"/>
            <a:ext cx="4709160" cy="4297681"/>
          </a:xfrm>
          <a:prstGeom prst="roundRect">
            <a:avLst>
              <a:gd name="adj" fmla="val 16667"/>
            </a:avLst>
          </a:prstGeom>
          <a:solidFill>
            <a:srgbClr val="EAE7E0"/>
          </a:solidFill>
          <a:ln>
            <a:solidFill>
              <a:srgbClr val="B8B3A9"/>
            </a:solidFill>
          </a:ln>
          <a:effectLst>
            <a:outerShdw sx="100000" sy="100000" kx="0" ky="0" algn="b" rotWithShape="0" blurRad="38100" dist="23000" dir="5400000">
              <a:srgbClr val="000000">
                <a:alpha val="35000"/>
              </a:srgbClr>
            </a:outerShdw>
          </a:effectLst>
        </p:spPr>
        <p:txBody>
          <a:bodyPr lIns="45719" rIns="45719" anchor="ctr"/>
          <a:lstStyle/>
          <a:p>
            <a:pPr algn="ctr">
              <a:defRPr sz="1300">
                <a:solidFill>
                  <a:srgbClr val="646058"/>
                </a:solidFill>
                <a:latin typeface="Kumbh Sans Regular Bold"/>
                <a:ea typeface="Kumbh Sans Regular Bold"/>
                <a:cs typeface="Kumbh Sans Regular Bold"/>
                <a:sym typeface="Kumbh Sans Regular Bold"/>
              </a:defRPr>
            </a:pPr>
          </a:p>
        </p:txBody>
      </p:sp>
      <p:sp>
        <p:nvSpPr>
          <p:cNvPr id="228" name="TextBox 6"/>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14</a:t>
            </a:r>
          </a:p>
        </p:txBody>
      </p:sp>
      <p:pic>
        <p:nvPicPr>
          <p:cNvPr id="229" name="Liturgy-K-of-God.jpg" descr="Liturgy-K-of-God.jpg"/>
          <p:cNvPicPr>
            <a:picLocks noChangeAspect="1"/>
          </p:cNvPicPr>
          <p:nvPr/>
        </p:nvPicPr>
        <p:blipFill>
          <a:blip r:embed="rId2">
            <a:extLst/>
          </a:blip>
          <a:srcRect l="0" t="0" r="24590" b="0"/>
          <a:stretch>
            <a:fillRect/>
          </a:stretch>
        </p:blipFill>
        <p:spPr>
          <a:xfrm>
            <a:off x="6911647" y="2164187"/>
            <a:ext cx="4327546" cy="3299754"/>
          </a:xfrm>
          <a:prstGeom prst="rect">
            <a:avLst/>
          </a:prstGeom>
          <a:ln w="12700">
            <a:miter lim="400000"/>
          </a:ln>
        </p:spPr>
      </p:pic>
      <p:sp>
        <p:nvSpPr>
          <p:cNvPr id="230" name="TextBox 6"/>
          <p:cNvSpPr txBox="1"/>
          <p:nvPr/>
        </p:nvSpPr>
        <p:spPr>
          <a:xfrm>
            <a:off x="808120" y="2265787"/>
            <a:ext cx="5559218" cy="256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000">
                <a:solidFill>
                  <a:srgbClr val="77522F"/>
                </a:solidFill>
                <a:latin typeface="Kumbh Sans Regular Bold"/>
                <a:ea typeface="Kumbh Sans Regular Bold"/>
                <a:cs typeface="Kumbh Sans Regular Bold"/>
                <a:sym typeface="Kumbh Sans Regular Bold"/>
              </a:defRPr>
            </a:lvl1pPr>
          </a:lstStyle>
          <a:p>
            <a:pPr/>
            <a:r>
              <a:t>“Holy, holy, holy, is the Lord God Almighty, who was and is and is to come!”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232" name="Rounded Rectangle 1"/>
          <p:cNvSpPr/>
          <p:nvPr/>
        </p:nvSpPr>
        <p:spPr>
          <a:xfrm>
            <a:off x="685800" y="640080"/>
            <a:ext cx="10972800" cy="3246121"/>
          </a:xfrm>
          <a:prstGeom prst="roundRect">
            <a:avLst>
              <a:gd name="adj" fmla="val 16667"/>
            </a:avLst>
          </a:prstGeom>
          <a:solidFill>
            <a:srgbClr val="EAE7E0"/>
          </a:solidFill>
          <a:ln>
            <a:solidFill>
              <a:srgbClr val="B8B3A9"/>
            </a:solidFill>
          </a:ln>
          <a:effectLst>
            <a:outerShdw sx="100000" sy="100000" kx="0" ky="0" algn="b" rotWithShape="0" blurRad="38100" dist="23000" dir="5400000">
              <a:srgbClr val="000000">
                <a:alpha val="35000"/>
              </a:srgbClr>
            </a:outerShdw>
          </a:effectLst>
        </p:spPr>
        <p:txBody>
          <a:bodyPr lIns="45719" rIns="45719" anchor="ctr"/>
          <a:lstStyle/>
          <a:p>
            <a:pPr algn="ctr">
              <a:defRPr sz="1300">
                <a:solidFill>
                  <a:srgbClr val="646058"/>
                </a:solidFill>
                <a:latin typeface="Kumbh Sans Regular Bold"/>
                <a:ea typeface="Kumbh Sans Regular Bold"/>
                <a:cs typeface="Kumbh Sans Regular Bold"/>
                <a:sym typeface="Kumbh Sans Regular Bold"/>
              </a:defRPr>
            </a:pPr>
          </a:p>
        </p:txBody>
      </p:sp>
      <p:sp>
        <p:nvSpPr>
          <p:cNvPr id="233" name="TextBox 2"/>
          <p:cNvSpPr txBox="1"/>
          <p:nvPr/>
        </p:nvSpPr>
        <p:spPr>
          <a:xfrm>
            <a:off x="960119" y="4251959"/>
            <a:ext cx="10241282" cy="459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2300">
                <a:solidFill>
                  <a:srgbClr val="1E1E1E"/>
                </a:solidFill>
                <a:latin typeface="Kumbh Sans Regular Bold"/>
                <a:ea typeface="Kumbh Sans Regular Bold"/>
                <a:cs typeface="Kumbh Sans Regular Bold"/>
                <a:sym typeface="Kumbh Sans Regular Bold"/>
              </a:defRPr>
            </a:lvl1pPr>
          </a:lstStyle>
          <a:p>
            <a:pPr/>
            <a:r>
              <a:t>The Liturgy is not simply something we watch God do.</a:t>
            </a:r>
          </a:p>
        </p:txBody>
      </p:sp>
      <p:sp>
        <p:nvSpPr>
          <p:cNvPr id="234" name="TextBox 3"/>
          <p:cNvSpPr txBox="1"/>
          <p:nvPr/>
        </p:nvSpPr>
        <p:spPr>
          <a:xfrm>
            <a:off x="960119" y="4983479"/>
            <a:ext cx="10241282"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a:solidFill>
                  <a:srgbClr val="646058"/>
                </a:solidFill>
                <a:latin typeface="Aptos"/>
                <a:ea typeface="Aptos"/>
                <a:cs typeface="Aptos"/>
                <a:sym typeface="Aptos"/>
              </a:defRPr>
            </a:lvl1pPr>
          </a:lstStyle>
          <a:p>
            <a:pPr/>
            <a:r>
              <a:t>In Christ, we are brought into the worship already taking place before the throne of God.</a:t>
            </a:r>
          </a:p>
        </p:txBody>
      </p:sp>
      <p:sp>
        <p:nvSpPr>
          <p:cNvPr id="235" name="TextBox 4"/>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15</a:t>
            </a:r>
          </a:p>
        </p:txBody>
      </p:sp>
      <p:pic>
        <p:nvPicPr>
          <p:cNvPr id="236" name="procession gifts.jpg" descr="procession gifts.jpg"/>
          <p:cNvPicPr>
            <a:picLocks noChangeAspect="1"/>
          </p:cNvPicPr>
          <p:nvPr/>
        </p:nvPicPr>
        <p:blipFill>
          <a:blip r:embed="rId2">
            <a:extLst/>
          </a:blip>
          <a:srcRect l="13879" t="0" r="13879" b="0"/>
          <a:stretch>
            <a:fillRect/>
          </a:stretch>
        </p:blipFill>
        <p:spPr>
          <a:xfrm>
            <a:off x="1095867" y="1099204"/>
            <a:ext cx="3041275" cy="2318973"/>
          </a:xfrm>
          <a:prstGeom prst="rect">
            <a:avLst/>
          </a:prstGeom>
          <a:ln w="12700">
            <a:miter lim="400000"/>
          </a:ln>
        </p:spPr>
      </p:pic>
      <p:pic>
        <p:nvPicPr>
          <p:cNvPr id="237" name="3575183357364228522.jpg" descr="3575183357364228522.jpg"/>
          <p:cNvPicPr>
            <a:picLocks noChangeAspect="1"/>
          </p:cNvPicPr>
          <p:nvPr/>
        </p:nvPicPr>
        <p:blipFill>
          <a:blip r:embed="rId3">
            <a:extLst/>
          </a:blip>
          <a:srcRect l="0" t="9849" r="0" b="32739"/>
          <a:stretch>
            <a:fillRect/>
          </a:stretch>
        </p:blipFill>
        <p:spPr>
          <a:xfrm>
            <a:off x="4294708" y="827102"/>
            <a:ext cx="3754984" cy="2863177"/>
          </a:xfrm>
          <a:prstGeom prst="rect">
            <a:avLst/>
          </a:prstGeom>
          <a:ln w="12700">
            <a:miter lim="400000"/>
          </a:ln>
        </p:spPr>
      </p:pic>
      <p:pic>
        <p:nvPicPr>
          <p:cNvPr id="238" name="IMG_1184.heic" descr="IMG_1184.heic"/>
          <p:cNvPicPr>
            <a:picLocks noChangeAspect="1"/>
          </p:cNvPicPr>
          <p:nvPr/>
        </p:nvPicPr>
        <p:blipFill>
          <a:blip r:embed="rId4">
            <a:extLst/>
          </a:blip>
          <a:srcRect l="20107" t="18202" r="32978" b="18202"/>
          <a:stretch>
            <a:fillRect/>
          </a:stretch>
        </p:blipFill>
        <p:spPr>
          <a:xfrm>
            <a:off x="8207257" y="1099204"/>
            <a:ext cx="3041276" cy="2318973"/>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240"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241"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Spectator or Participant?</a:t>
            </a:r>
          </a:p>
        </p:txBody>
      </p:sp>
      <p:sp>
        <p:nvSpPr>
          <p:cNvPr id="242"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243" name="TextBox 4"/>
          <p:cNvSpPr txBox="1"/>
          <p:nvPr/>
        </p:nvSpPr>
        <p:spPr>
          <a:xfrm>
            <a:off x="960119" y="1828800"/>
            <a:ext cx="4572001" cy="3581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700">
                <a:solidFill>
                  <a:srgbClr val="646058"/>
                </a:solidFill>
                <a:latin typeface="Kumbh Sans Regular Bold"/>
                <a:ea typeface="Kumbh Sans Regular Bold"/>
                <a:cs typeface="Kumbh Sans Regular Bold"/>
                <a:sym typeface="Kumbh Sans Regular Bold"/>
              </a:defRPr>
            </a:lvl1pPr>
          </a:lstStyle>
          <a:p>
            <a:pPr/>
            <a:r>
              <a:t>SPECTATOR</a:t>
            </a:r>
          </a:p>
        </p:txBody>
      </p:sp>
      <p:sp>
        <p:nvSpPr>
          <p:cNvPr id="244" name="TextBox 5"/>
          <p:cNvSpPr txBox="1"/>
          <p:nvPr/>
        </p:nvSpPr>
        <p:spPr>
          <a:xfrm>
            <a:off x="6583679" y="1828800"/>
            <a:ext cx="4572001" cy="3581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700">
                <a:solidFill>
                  <a:srgbClr val="77522F"/>
                </a:solidFill>
                <a:latin typeface="Kumbh Sans Regular Bold"/>
                <a:ea typeface="Kumbh Sans Regular Bold"/>
                <a:cs typeface="Kumbh Sans Regular Bold"/>
                <a:sym typeface="Kumbh Sans Regular Bold"/>
              </a:defRPr>
            </a:lvl1pPr>
          </a:lstStyle>
          <a:p>
            <a:pPr/>
            <a:r>
              <a:t>PARTICIPANT</a:t>
            </a:r>
          </a:p>
        </p:txBody>
      </p:sp>
      <p:sp>
        <p:nvSpPr>
          <p:cNvPr id="245" name="TextBox 6"/>
          <p:cNvSpPr txBox="1"/>
          <p:nvPr/>
        </p:nvSpPr>
        <p:spPr>
          <a:xfrm>
            <a:off x="1051560" y="2423160"/>
            <a:ext cx="4389120" cy="1526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100"/>
              </a:spcBef>
              <a:defRPr sz="1700">
                <a:solidFill>
                  <a:srgbClr val="1E1E1E"/>
                </a:solidFill>
                <a:latin typeface="Aptos"/>
                <a:ea typeface="Aptos"/>
                <a:cs typeface="Aptos"/>
                <a:sym typeface="Aptos"/>
              </a:defRPr>
            </a:pPr>
            <a:r>
              <a:t>“Did I like it?”</a:t>
            </a:r>
          </a:p>
          <a:p>
            <a:pPr>
              <a:spcBef>
                <a:spcPts val="1100"/>
              </a:spcBef>
              <a:defRPr sz="1700">
                <a:solidFill>
                  <a:srgbClr val="1E1E1E"/>
                </a:solidFill>
                <a:latin typeface="Aptos"/>
                <a:ea typeface="Aptos"/>
                <a:cs typeface="Aptos"/>
                <a:sym typeface="Aptos"/>
              </a:defRPr>
            </a:pPr>
            <a:r>
              <a:t>“Was I entertained?”</a:t>
            </a:r>
          </a:p>
          <a:p>
            <a:pPr>
              <a:spcBef>
                <a:spcPts val="1100"/>
              </a:spcBef>
              <a:defRPr sz="1700">
                <a:solidFill>
                  <a:srgbClr val="1E1E1E"/>
                </a:solidFill>
                <a:latin typeface="Aptos"/>
                <a:ea typeface="Aptos"/>
                <a:cs typeface="Aptos"/>
                <a:sym typeface="Aptos"/>
              </a:defRPr>
            </a:pPr>
            <a:r>
              <a:t>“Was the sermon good?”</a:t>
            </a:r>
          </a:p>
          <a:p>
            <a:pPr>
              <a:spcBef>
                <a:spcPts val="1100"/>
              </a:spcBef>
              <a:defRPr sz="1700">
                <a:solidFill>
                  <a:srgbClr val="1E1E1E"/>
                </a:solidFill>
                <a:latin typeface="Aptos"/>
                <a:ea typeface="Aptos"/>
                <a:cs typeface="Aptos"/>
                <a:sym typeface="Aptos"/>
              </a:defRPr>
            </a:pPr>
            <a:r>
              <a:t>“What did I get out of it?”</a:t>
            </a:r>
          </a:p>
        </p:txBody>
      </p:sp>
      <p:sp>
        <p:nvSpPr>
          <p:cNvPr id="246" name="TextBox 7"/>
          <p:cNvSpPr txBox="1"/>
          <p:nvPr/>
        </p:nvSpPr>
        <p:spPr>
          <a:xfrm>
            <a:off x="6675119" y="2423160"/>
            <a:ext cx="4389121" cy="1526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100"/>
              </a:spcBef>
              <a:defRPr sz="1700">
                <a:solidFill>
                  <a:srgbClr val="1E1E1E"/>
                </a:solidFill>
                <a:latin typeface="Aptos"/>
                <a:ea typeface="Aptos"/>
                <a:cs typeface="Aptos"/>
                <a:sym typeface="Aptos"/>
              </a:defRPr>
            </a:pPr>
            <a:r>
              <a:t>“Did I pray?”</a:t>
            </a:r>
          </a:p>
          <a:p>
            <a:pPr>
              <a:spcBef>
                <a:spcPts val="1100"/>
              </a:spcBef>
              <a:defRPr sz="1700">
                <a:solidFill>
                  <a:srgbClr val="1E1E1E"/>
                </a:solidFill>
                <a:latin typeface="Aptos"/>
                <a:ea typeface="Aptos"/>
                <a:cs typeface="Aptos"/>
                <a:sym typeface="Aptos"/>
              </a:defRPr>
            </a:pPr>
            <a:r>
              <a:t>“Was I attentive?”</a:t>
            </a:r>
          </a:p>
          <a:p>
            <a:pPr>
              <a:spcBef>
                <a:spcPts val="1100"/>
              </a:spcBef>
              <a:defRPr sz="1700">
                <a:solidFill>
                  <a:srgbClr val="1E1E1E"/>
                </a:solidFill>
                <a:latin typeface="Aptos"/>
                <a:ea typeface="Aptos"/>
                <a:cs typeface="Aptos"/>
                <a:sym typeface="Aptos"/>
              </a:defRPr>
            </a:pPr>
            <a:r>
              <a:t>“Did I repent?”</a:t>
            </a:r>
          </a:p>
          <a:p>
            <a:pPr>
              <a:spcBef>
                <a:spcPts val="1100"/>
              </a:spcBef>
              <a:defRPr sz="1700">
                <a:solidFill>
                  <a:srgbClr val="1E1E1E"/>
                </a:solidFill>
                <a:latin typeface="Aptos"/>
                <a:ea typeface="Aptos"/>
                <a:cs typeface="Aptos"/>
                <a:sym typeface="Aptos"/>
              </a:defRPr>
            </a:pPr>
            <a:r>
              <a:t>“What did I offer to God?”</a:t>
            </a:r>
          </a:p>
        </p:txBody>
      </p:sp>
      <p:sp>
        <p:nvSpPr>
          <p:cNvPr id="247" name="TextBox 8"/>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16</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249"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250"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What Do We Offer?</a:t>
            </a:r>
          </a:p>
        </p:txBody>
      </p:sp>
      <p:sp>
        <p:nvSpPr>
          <p:cNvPr id="251"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252" name="TextBox 4"/>
          <p:cNvSpPr txBox="1"/>
          <p:nvPr/>
        </p:nvSpPr>
        <p:spPr>
          <a:xfrm>
            <a:off x="822960" y="1737360"/>
            <a:ext cx="5394960" cy="2466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1100"/>
              </a:spcBef>
              <a:defRPr>
                <a:solidFill>
                  <a:srgbClr val="1E1E1E"/>
                </a:solidFill>
                <a:latin typeface="Aptos"/>
                <a:ea typeface="Aptos"/>
                <a:cs typeface="Aptos"/>
                <a:sym typeface="Aptos"/>
              </a:defRPr>
            </a:pPr>
            <a:r>
              <a:t>Attention</a:t>
            </a:r>
          </a:p>
          <a:p>
            <a:pPr>
              <a:spcBef>
                <a:spcPts val="1100"/>
              </a:spcBef>
              <a:defRPr>
                <a:solidFill>
                  <a:srgbClr val="1E1E1E"/>
                </a:solidFill>
                <a:latin typeface="Aptos"/>
                <a:ea typeface="Aptos"/>
                <a:cs typeface="Aptos"/>
                <a:sym typeface="Aptos"/>
              </a:defRPr>
            </a:pPr>
            <a:r>
              <a:t>Thanksgiving</a:t>
            </a:r>
          </a:p>
          <a:p>
            <a:pPr>
              <a:spcBef>
                <a:spcPts val="1100"/>
              </a:spcBef>
              <a:defRPr>
                <a:solidFill>
                  <a:srgbClr val="1E1E1E"/>
                </a:solidFill>
                <a:latin typeface="Aptos"/>
                <a:ea typeface="Aptos"/>
                <a:cs typeface="Aptos"/>
                <a:sym typeface="Aptos"/>
              </a:defRPr>
            </a:pPr>
            <a:r>
              <a:t>Repentance</a:t>
            </a:r>
          </a:p>
          <a:p>
            <a:pPr>
              <a:spcBef>
                <a:spcPts val="1100"/>
              </a:spcBef>
              <a:defRPr>
                <a:solidFill>
                  <a:srgbClr val="1E1E1E"/>
                </a:solidFill>
                <a:latin typeface="Aptos"/>
                <a:ea typeface="Aptos"/>
                <a:cs typeface="Aptos"/>
                <a:sym typeface="Aptos"/>
              </a:defRPr>
            </a:pPr>
            <a:r>
              <a:t>Praise</a:t>
            </a:r>
          </a:p>
          <a:p>
            <a:pPr>
              <a:spcBef>
                <a:spcPts val="1100"/>
              </a:spcBef>
              <a:defRPr>
                <a:solidFill>
                  <a:srgbClr val="1E1E1E"/>
                </a:solidFill>
                <a:latin typeface="Aptos"/>
                <a:ea typeface="Aptos"/>
                <a:cs typeface="Aptos"/>
                <a:sym typeface="Aptos"/>
              </a:defRPr>
            </a:pPr>
            <a:r>
              <a:t>Our bodies and voices</a:t>
            </a:r>
          </a:p>
          <a:p>
            <a:pPr>
              <a:spcBef>
                <a:spcPts val="1100"/>
              </a:spcBef>
              <a:defRPr>
                <a:solidFill>
                  <a:srgbClr val="1E1E1E"/>
                </a:solidFill>
                <a:latin typeface="Aptos"/>
                <a:ea typeface="Aptos"/>
                <a:cs typeface="Aptos"/>
                <a:sym typeface="Aptos"/>
              </a:defRPr>
            </a:pPr>
            <a:r>
              <a:t>Our whole life</a:t>
            </a:r>
          </a:p>
        </p:txBody>
      </p:sp>
      <p:sp>
        <p:nvSpPr>
          <p:cNvPr id="253" name="Rounded Rectangle 5"/>
          <p:cNvSpPr/>
          <p:nvPr/>
        </p:nvSpPr>
        <p:spPr>
          <a:xfrm>
            <a:off x="6720840" y="1183639"/>
            <a:ext cx="4709160" cy="4297681"/>
          </a:xfrm>
          <a:prstGeom prst="roundRect">
            <a:avLst>
              <a:gd name="adj" fmla="val 16667"/>
            </a:avLst>
          </a:prstGeom>
          <a:solidFill>
            <a:srgbClr val="EAE7E0"/>
          </a:solidFill>
          <a:ln>
            <a:solidFill>
              <a:srgbClr val="B8B3A9"/>
            </a:solidFill>
          </a:ln>
          <a:effectLst>
            <a:outerShdw sx="100000" sy="100000" kx="0" ky="0" algn="b" rotWithShape="0" blurRad="38100" dist="23000" dir="5400000">
              <a:srgbClr val="000000">
                <a:alpha val="35000"/>
              </a:srgbClr>
            </a:outerShdw>
          </a:effectLst>
        </p:spPr>
        <p:txBody>
          <a:bodyPr lIns="45719" rIns="45719" anchor="ctr"/>
          <a:lstStyle/>
          <a:p>
            <a:pPr algn="ctr">
              <a:defRPr sz="1300">
                <a:solidFill>
                  <a:srgbClr val="646058"/>
                </a:solidFill>
                <a:latin typeface="Kumbh Sans Regular Bold"/>
                <a:ea typeface="Kumbh Sans Regular Bold"/>
                <a:cs typeface="Kumbh Sans Regular Bold"/>
                <a:sym typeface="Kumbh Sans Regular Bold"/>
              </a:defRPr>
            </a:pPr>
          </a:p>
        </p:txBody>
      </p:sp>
      <p:sp>
        <p:nvSpPr>
          <p:cNvPr id="254" name="TextBox 6"/>
          <p:cNvSpPr txBox="1"/>
          <p:nvPr/>
        </p:nvSpPr>
        <p:spPr>
          <a:xfrm>
            <a:off x="868680" y="5989320"/>
            <a:ext cx="10332720" cy="256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000">
                <a:solidFill>
                  <a:srgbClr val="77522F"/>
                </a:solidFill>
                <a:latin typeface="Kumbh Sans Regular Bold"/>
                <a:ea typeface="Kumbh Sans Regular Bold"/>
                <a:cs typeface="Kumbh Sans Regular Bold"/>
                <a:sym typeface="Kumbh Sans Regular Bold"/>
              </a:defRPr>
            </a:lvl1pPr>
          </a:lstStyle>
          <a:p>
            <a:pPr/>
            <a:r>
              <a:t>“Thine own of Thine own we offer unto Thee...”</a:t>
            </a:r>
          </a:p>
        </p:txBody>
      </p:sp>
      <p:sp>
        <p:nvSpPr>
          <p:cNvPr id="255" name="TextBox 7"/>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17</a:t>
            </a:r>
          </a:p>
        </p:txBody>
      </p:sp>
      <p:pic>
        <p:nvPicPr>
          <p:cNvPr id="256" name="IMG_8160.heic" descr="IMG_8160.heic"/>
          <p:cNvPicPr>
            <a:picLocks noChangeAspect="1"/>
          </p:cNvPicPr>
          <p:nvPr/>
        </p:nvPicPr>
        <p:blipFill>
          <a:blip r:embed="rId2">
            <a:extLst/>
          </a:blip>
          <a:srcRect l="13114" t="0" r="13114" b="0"/>
          <a:stretch>
            <a:fillRect/>
          </a:stretch>
        </p:blipFill>
        <p:spPr>
          <a:xfrm>
            <a:off x="6911647" y="1682603"/>
            <a:ext cx="4327546" cy="3299754"/>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258"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259"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Listen Differently This Sunday</a:t>
            </a:r>
          </a:p>
        </p:txBody>
      </p:sp>
      <p:sp>
        <p:nvSpPr>
          <p:cNvPr id="260"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261" name="TextBox 4"/>
          <p:cNvSpPr txBox="1"/>
          <p:nvPr/>
        </p:nvSpPr>
        <p:spPr>
          <a:xfrm>
            <a:off x="960119" y="1828800"/>
            <a:ext cx="10241282" cy="447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2200">
                <a:solidFill>
                  <a:srgbClr val="1E1E1E"/>
                </a:solidFill>
                <a:latin typeface="Kumbh Sans Regular Bold"/>
                <a:ea typeface="Kumbh Sans Regular Bold"/>
                <a:cs typeface="Kumbh Sans Regular Bold"/>
                <a:sym typeface="Kumbh Sans Regular Bold"/>
              </a:defRPr>
            </a:lvl1pPr>
          </a:lstStyle>
          <a:p>
            <a:pPr/>
            <a:r>
              <a:t>“Blessed is the Kingdom...”</a:t>
            </a:r>
          </a:p>
        </p:txBody>
      </p:sp>
      <p:sp>
        <p:nvSpPr>
          <p:cNvPr id="262" name="TextBox 5"/>
          <p:cNvSpPr txBox="1"/>
          <p:nvPr/>
        </p:nvSpPr>
        <p:spPr>
          <a:xfrm>
            <a:off x="960119" y="2880360"/>
            <a:ext cx="10241282"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2200">
                <a:solidFill>
                  <a:srgbClr val="1E1E1E"/>
                </a:solidFill>
                <a:latin typeface="Kumbh Sans Regular Bold"/>
                <a:ea typeface="Kumbh Sans Regular Bold"/>
                <a:cs typeface="Kumbh Sans Regular Bold"/>
                <a:sym typeface="Kumbh Sans Regular Bold"/>
              </a:defRPr>
            </a:lvl1pPr>
          </a:lstStyle>
          <a:p>
            <a:pPr/>
            <a:r>
              <a:t>“Let us pray to the Lord.”</a:t>
            </a:r>
          </a:p>
        </p:txBody>
      </p:sp>
      <p:sp>
        <p:nvSpPr>
          <p:cNvPr id="263" name="TextBox 6"/>
          <p:cNvSpPr txBox="1"/>
          <p:nvPr/>
        </p:nvSpPr>
        <p:spPr>
          <a:xfrm>
            <a:off x="960119" y="3931920"/>
            <a:ext cx="10241282" cy="408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2000">
                <a:solidFill>
                  <a:srgbClr val="1E1E1E"/>
                </a:solidFill>
                <a:latin typeface="Kumbh Sans Regular Bold"/>
                <a:ea typeface="Kumbh Sans Regular Bold"/>
                <a:cs typeface="Kumbh Sans Regular Bold"/>
                <a:sym typeface="Kumbh Sans Regular Bold"/>
              </a:defRPr>
            </a:lvl1pPr>
          </a:lstStyle>
          <a:p>
            <a:pPr/>
            <a:r>
              <a:t>“Let us commend ourselves and each other and all our life unto Christ our God.”</a:t>
            </a:r>
          </a:p>
        </p:txBody>
      </p:sp>
      <p:sp>
        <p:nvSpPr>
          <p:cNvPr id="264" name="TextBox 7"/>
          <p:cNvSpPr txBox="1"/>
          <p:nvPr/>
        </p:nvSpPr>
        <p:spPr>
          <a:xfrm>
            <a:off x="960119" y="5349240"/>
            <a:ext cx="10241282"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200">
                <a:solidFill>
                  <a:srgbClr val="77522F"/>
                </a:solidFill>
                <a:latin typeface="Aptos"/>
                <a:ea typeface="Aptos"/>
                <a:cs typeface="Aptos"/>
                <a:sym typeface="Aptos"/>
              </a:defRPr>
            </a:lvl1pPr>
          </a:lstStyle>
          <a:p>
            <a:pPr/>
            <a:r>
              <a:t>Notice the language: we are being called to do something.</a:t>
            </a:r>
          </a:p>
        </p:txBody>
      </p:sp>
      <p:sp>
        <p:nvSpPr>
          <p:cNvPr id="265" name="TextBox 8"/>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18</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267" name="TextBox 1"/>
          <p:cNvSpPr txBox="1"/>
          <p:nvPr/>
        </p:nvSpPr>
        <p:spPr>
          <a:xfrm>
            <a:off x="731519" y="320040"/>
            <a:ext cx="630936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77522F"/>
                </a:solidFill>
                <a:latin typeface="Kumbh Sans Regular Bold"/>
                <a:ea typeface="Kumbh Sans Regular Bold"/>
                <a:cs typeface="Kumbh Sans Regular Bold"/>
                <a:sym typeface="Kumbh Sans Regular Bold"/>
              </a:defRPr>
            </a:lvl1pPr>
          </a:lstStyle>
          <a:p>
            <a:pPr/>
            <a:r>
              <a:t>DIVINE LITURGY • CLASS 1</a:t>
            </a:r>
          </a:p>
        </p:txBody>
      </p:sp>
      <p:sp>
        <p:nvSpPr>
          <p:cNvPr id="268" name="TextBox 2"/>
          <p:cNvSpPr txBox="1"/>
          <p:nvPr/>
        </p:nvSpPr>
        <p:spPr>
          <a:xfrm>
            <a:off x="731519" y="658368"/>
            <a:ext cx="10698482" cy="523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1E1E1E"/>
                </a:solidFill>
                <a:latin typeface="Kumbh Sans Regular Bold"/>
                <a:ea typeface="Kumbh Sans Regular Bold"/>
                <a:cs typeface="Kumbh Sans Regular Bold"/>
                <a:sym typeface="Kumbh Sans Regular Bold"/>
              </a:defRPr>
            </a:lvl1pPr>
          </a:lstStyle>
          <a:p>
            <a:pPr/>
            <a:r>
              <a:t>The Big Picture</a:t>
            </a:r>
          </a:p>
        </p:txBody>
      </p:sp>
      <p:sp>
        <p:nvSpPr>
          <p:cNvPr id="269" name="Rectangle 3"/>
          <p:cNvSpPr/>
          <p:nvPr/>
        </p:nvSpPr>
        <p:spPr>
          <a:xfrm>
            <a:off x="685800" y="1389888"/>
            <a:ext cx="822961" cy="41149"/>
          </a:xfrm>
          <a:prstGeom prst="rect">
            <a:avLst/>
          </a:prstGeom>
          <a:solidFill>
            <a:srgbClr val="77522F"/>
          </a:solidFill>
          <a:ln w="12700">
            <a:miter lim="400000"/>
          </a:ln>
          <a:effectLst>
            <a:outerShdw sx="100000" sy="100000" kx="0" ky="0" algn="b" rotWithShape="0" blurRad="38100" dist="23000" dir="5400000">
              <a:srgbClr val="000000">
                <a:alpha val="35000"/>
              </a:srgbClr>
            </a:outerShdw>
          </a:effectLst>
        </p:spPr>
        <p:txBody>
          <a:bodyPr lIns="45719" rIns="45719" anchor="ctr"/>
          <a:lstStyle/>
          <a:p>
            <a:pPr algn="ctr">
              <a:defRPr>
                <a:solidFill>
                  <a:srgbClr val="FFFFFF"/>
                </a:solidFill>
              </a:defRPr>
            </a:pPr>
          </a:p>
        </p:txBody>
      </p:sp>
      <p:sp>
        <p:nvSpPr>
          <p:cNvPr id="270" name="Rounded Rectangle 4"/>
          <p:cNvSpPr/>
          <p:nvPr/>
        </p:nvSpPr>
        <p:spPr>
          <a:xfrm>
            <a:off x="7589519" y="1691639"/>
            <a:ext cx="3840481" cy="4343401"/>
          </a:xfrm>
          <a:prstGeom prst="roundRect">
            <a:avLst>
              <a:gd name="adj" fmla="val 16667"/>
            </a:avLst>
          </a:prstGeom>
          <a:solidFill>
            <a:srgbClr val="EAE7E0"/>
          </a:solidFill>
          <a:ln>
            <a:solidFill>
              <a:srgbClr val="B8B3A9"/>
            </a:solidFill>
          </a:ln>
          <a:effectLst>
            <a:outerShdw sx="100000" sy="100000" kx="0" ky="0" algn="b" rotWithShape="0" blurRad="38100" dist="23000" dir="5400000">
              <a:srgbClr val="000000">
                <a:alpha val="35000"/>
              </a:srgbClr>
            </a:outerShdw>
          </a:effectLst>
        </p:spPr>
        <p:txBody>
          <a:bodyPr lIns="45719" rIns="45719" anchor="ctr"/>
          <a:lstStyle/>
          <a:p>
            <a:pPr algn="ctr">
              <a:defRPr sz="1300">
                <a:solidFill>
                  <a:srgbClr val="646058"/>
                </a:solidFill>
                <a:latin typeface="Kumbh Sans Regular Bold"/>
                <a:ea typeface="Kumbh Sans Regular Bold"/>
                <a:cs typeface="Kumbh Sans Regular Bold"/>
                <a:sym typeface="Kumbh Sans Regular Bold"/>
              </a:defRPr>
            </a:pPr>
          </a:p>
        </p:txBody>
      </p:sp>
      <p:sp>
        <p:nvSpPr>
          <p:cNvPr id="271" name="TextBox 5"/>
          <p:cNvSpPr txBox="1"/>
          <p:nvPr/>
        </p:nvSpPr>
        <p:spPr>
          <a:xfrm>
            <a:off x="914400" y="1737360"/>
            <a:ext cx="6126480"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900">
                <a:solidFill>
                  <a:srgbClr val="1E1E1E"/>
                </a:solidFill>
                <a:latin typeface="Kumbh Sans Regular Bold"/>
                <a:ea typeface="Kumbh Sans Regular Bold"/>
                <a:cs typeface="Kumbh Sans Regular Bold"/>
                <a:sym typeface="Kumbh Sans Regular Bold"/>
              </a:defRPr>
            </a:lvl1pPr>
          </a:lstStyle>
          <a:p>
            <a:pPr/>
            <a:r>
              <a:t>Created for Communion</a:t>
            </a:r>
          </a:p>
        </p:txBody>
      </p:sp>
      <p:sp>
        <p:nvSpPr>
          <p:cNvPr id="272" name="TextBox 6"/>
          <p:cNvSpPr txBox="1"/>
          <p:nvPr/>
        </p:nvSpPr>
        <p:spPr>
          <a:xfrm>
            <a:off x="3383279" y="2240279"/>
            <a:ext cx="822961"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700">
                <a:solidFill>
                  <a:srgbClr val="77522F"/>
                </a:solidFill>
                <a:latin typeface="Kumbh Sans Regular Bold"/>
                <a:ea typeface="Kumbh Sans Regular Bold"/>
                <a:cs typeface="Kumbh Sans Regular Bold"/>
                <a:sym typeface="Kumbh Sans Regular Bold"/>
              </a:defRPr>
            </a:lvl1pPr>
          </a:lstStyle>
          <a:p>
            <a:pPr/>
            <a:r>
              <a:t>↓</a:t>
            </a:r>
          </a:p>
        </p:txBody>
      </p:sp>
      <p:sp>
        <p:nvSpPr>
          <p:cNvPr id="273" name="TextBox 7"/>
          <p:cNvSpPr txBox="1"/>
          <p:nvPr/>
        </p:nvSpPr>
        <p:spPr>
          <a:xfrm>
            <a:off x="914400" y="2651760"/>
            <a:ext cx="6126480"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900">
                <a:solidFill>
                  <a:srgbClr val="1E1E1E"/>
                </a:solidFill>
                <a:latin typeface="Kumbh Sans Regular Bold"/>
                <a:ea typeface="Kumbh Sans Regular Bold"/>
                <a:cs typeface="Kumbh Sans Regular Bold"/>
                <a:sym typeface="Kumbh Sans Regular Bold"/>
              </a:defRPr>
            </a:lvl1pPr>
          </a:lstStyle>
          <a:p>
            <a:pPr/>
            <a:r>
              <a:t>Prayer turns us toward God</a:t>
            </a:r>
          </a:p>
        </p:txBody>
      </p:sp>
      <p:sp>
        <p:nvSpPr>
          <p:cNvPr id="274" name="TextBox 8"/>
          <p:cNvSpPr txBox="1"/>
          <p:nvPr/>
        </p:nvSpPr>
        <p:spPr>
          <a:xfrm>
            <a:off x="3383279" y="3154679"/>
            <a:ext cx="822961"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700">
                <a:solidFill>
                  <a:srgbClr val="77522F"/>
                </a:solidFill>
                <a:latin typeface="Kumbh Sans Regular Bold"/>
                <a:ea typeface="Kumbh Sans Regular Bold"/>
                <a:cs typeface="Kumbh Sans Regular Bold"/>
                <a:sym typeface="Kumbh Sans Regular Bold"/>
              </a:defRPr>
            </a:lvl1pPr>
          </a:lstStyle>
          <a:p>
            <a:pPr/>
            <a:r>
              <a:t>↓</a:t>
            </a:r>
          </a:p>
        </p:txBody>
      </p:sp>
      <p:sp>
        <p:nvSpPr>
          <p:cNvPr id="275" name="TextBox 9"/>
          <p:cNvSpPr txBox="1"/>
          <p:nvPr/>
        </p:nvSpPr>
        <p:spPr>
          <a:xfrm>
            <a:off x="914400" y="3566159"/>
            <a:ext cx="6126480"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900">
                <a:solidFill>
                  <a:srgbClr val="1E1E1E"/>
                </a:solidFill>
                <a:latin typeface="Kumbh Sans Regular Bold"/>
                <a:ea typeface="Kumbh Sans Regular Bold"/>
                <a:cs typeface="Kumbh Sans Regular Bold"/>
                <a:sym typeface="Kumbh Sans Regular Bold"/>
              </a:defRPr>
            </a:lvl1pPr>
          </a:lstStyle>
          <a:p>
            <a:pPr/>
            <a:r>
              <a:t>Worship calls for active presence</a:t>
            </a:r>
          </a:p>
        </p:txBody>
      </p:sp>
      <p:sp>
        <p:nvSpPr>
          <p:cNvPr id="276" name="TextBox 10"/>
          <p:cNvSpPr txBox="1"/>
          <p:nvPr/>
        </p:nvSpPr>
        <p:spPr>
          <a:xfrm>
            <a:off x="3383279" y="4069079"/>
            <a:ext cx="822961"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700">
                <a:solidFill>
                  <a:srgbClr val="77522F"/>
                </a:solidFill>
                <a:latin typeface="Kumbh Sans Regular Bold"/>
                <a:ea typeface="Kumbh Sans Regular Bold"/>
                <a:cs typeface="Kumbh Sans Regular Bold"/>
                <a:sym typeface="Kumbh Sans Regular Bold"/>
              </a:defRPr>
            </a:lvl1pPr>
          </a:lstStyle>
          <a:p>
            <a:pPr/>
            <a:r>
              <a:t>↓</a:t>
            </a:r>
          </a:p>
        </p:txBody>
      </p:sp>
      <p:sp>
        <p:nvSpPr>
          <p:cNvPr id="277" name="TextBox 11"/>
          <p:cNvSpPr txBox="1"/>
          <p:nvPr/>
        </p:nvSpPr>
        <p:spPr>
          <a:xfrm>
            <a:off x="914400" y="4480559"/>
            <a:ext cx="6126480"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900">
                <a:solidFill>
                  <a:srgbClr val="1E1E1E"/>
                </a:solidFill>
                <a:latin typeface="Kumbh Sans Regular Bold"/>
                <a:ea typeface="Kumbh Sans Regular Bold"/>
                <a:cs typeface="Kumbh Sans Regular Bold"/>
                <a:sym typeface="Kumbh Sans Regular Bold"/>
              </a:defRPr>
            </a:lvl1pPr>
          </a:lstStyle>
          <a:p>
            <a:pPr/>
            <a:r>
              <a:t>The Church worships together</a:t>
            </a:r>
          </a:p>
        </p:txBody>
      </p:sp>
      <p:sp>
        <p:nvSpPr>
          <p:cNvPr id="278" name="TextBox 12"/>
          <p:cNvSpPr txBox="1"/>
          <p:nvPr/>
        </p:nvSpPr>
        <p:spPr>
          <a:xfrm>
            <a:off x="3383279" y="4983479"/>
            <a:ext cx="822961"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700">
                <a:solidFill>
                  <a:srgbClr val="77522F"/>
                </a:solidFill>
                <a:latin typeface="Kumbh Sans Regular Bold"/>
                <a:ea typeface="Kumbh Sans Regular Bold"/>
                <a:cs typeface="Kumbh Sans Regular Bold"/>
                <a:sym typeface="Kumbh Sans Regular Bold"/>
              </a:defRPr>
            </a:lvl1pPr>
          </a:lstStyle>
          <a:p>
            <a:pPr/>
            <a:r>
              <a:t>↓</a:t>
            </a:r>
          </a:p>
        </p:txBody>
      </p:sp>
      <p:sp>
        <p:nvSpPr>
          <p:cNvPr id="279" name="TextBox 13"/>
          <p:cNvSpPr txBox="1"/>
          <p:nvPr/>
        </p:nvSpPr>
        <p:spPr>
          <a:xfrm>
            <a:off x="914400" y="5394959"/>
            <a:ext cx="6126480"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900">
                <a:solidFill>
                  <a:srgbClr val="1E1E1E"/>
                </a:solidFill>
                <a:latin typeface="Kumbh Sans Regular Bold"/>
                <a:ea typeface="Kumbh Sans Regular Bold"/>
                <a:cs typeface="Kumbh Sans Regular Bold"/>
                <a:sym typeface="Kumbh Sans Regular Bold"/>
              </a:defRPr>
            </a:lvl1pPr>
          </a:lstStyle>
          <a:p>
            <a:pPr/>
            <a:r>
              <a:t>The Liturgy brings us into the Kingdom</a:t>
            </a:r>
          </a:p>
        </p:txBody>
      </p:sp>
      <p:sp>
        <p:nvSpPr>
          <p:cNvPr id="280" name="TextBox 14"/>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19</a:t>
            </a:r>
          </a:p>
        </p:txBody>
      </p:sp>
      <p:pic>
        <p:nvPicPr>
          <p:cNvPr id="281" name="looking for christ.jpg" descr="looking for christ.jpg"/>
          <p:cNvPicPr>
            <a:picLocks noChangeAspect="1"/>
          </p:cNvPicPr>
          <p:nvPr/>
        </p:nvPicPr>
        <p:blipFill>
          <a:blip r:embed="rId2">
            <a:extLst/>
          </a:blip>
          <a:srcRect l="15245" t="0" r="15245" b="0"/>
          <a:stretch>
            <a:fillRect/>
          </a:stretch>
        </p:blipFill>
        <p:spPr>
          <a:xfrm>
            <a:off x="7780326" y="2001349"/>
            <a:ext cx="3458867" cy="3732067"/>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9F8F4"/>
        </a:solidFill>
      </p:bgPr>
    </p:bg>
    <p:spTree>
      <p:nvGrpSpPr>
        <p:cNvPr id="1" name=""/>
        <p:cNvGrpSpPr/>
        <p:nvPr/>
      </p:nvGrpSpPr>
      <p:grpSpPr>
        <a:xfrm>
          <a:off x="0" y="0"/>
          <a:ext cx="0" cy="0"/>
          <a:chOff x="0" y="0"/>
          <a:chExt cx="0" cy="0"/>
        </a:xfrm>
      </p:grpSpPr>
      <p:sp>
        <p:nvSpPr>
          <p:cNvPr id="283" name="TextBox 1"/>
          <p:cNvSpPr txBox="1"/>
          <p:nvPr/>
        </p:nvSpPr>
        <p:spPr>
          <a:xfrm>
            <a:off x="868680" y="731518"/>
            <a:ext cx="10424160"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100">
                <a:solidFill>
                  <a:srgbClr val="77522F"/>
                </a:solidFill>
                <a:latin typeface="Kumbh Sans Regular Bold"/>
                <a:ea typeface="Kumbh Sans Regular Bold"/>
                <a:cs typeface="Kumbh Sans Regular Bold"/>
                <a:sym typeface="Kumbh Sans Regular Bold"/>
              </a:defRPr>
            </a:lvl1pPr>
          </a:lstStyle>
          <a:p>
            <a:pPr/>
            <a:r>
              <a:t>NEXT CLASS: October 2nd, 2026</a:t>
            </a:r>
          </a:p>
        </p:txBody>
      </p:sp>
      <p:sp>
        <p:nvSpPr>
          <p:cNvPr id="284" name="TextBox 2"/>
          <p:cNvSpPr txBox="1"/>
          <p:nvPr/>
        </p:nvSpPr>
        <p:spPr>
          <a:xfrm>
            <a:off x="868680" y="1325879"/>
            <a:ext cx="10424160" cy="586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3100">
                <a:solidFill>
                  <a:srgbClr val="1E1E1E"/>
                </a:solidFill>
                <a:latin typeface="Kumbh Sans Regular Bold"/>
                <a:ea typeface="Kumbh Sans Regular Bold"/>
                <a:cs typeface="Kumbh Sans Regular Bold"/>
                <a:sym typeface="Kumbh Sans Regular Bold"/>
              </a:defRPr>
            </a:lvl1pPr>
          </a:lstStyle>
          <a:p>
            <a:pPr/>
            <a:r>
              <a:t>The Divine Liturgy</a:t>
            </a:r>
          </a:p>
        </p:txBody>
      </p:sp>
      <p:sp>
        <p:nvSpPr>
          <p:cNvPr id="285" name="Rounded Rectangle 4"/>
          <p:cNvSpPr/>
          <p:nvPr/>
        </p:nvSpPr>
        <p:spPr>
          <a:xfrm>
            <a:off x="3073199" y="2129869"/>
            <a:ext cx="6325422" cy="3585132"/>
          </a:xfrm>
          <a:prstGeom prst="roundRect">
            <a:avLst>
              <a:gd name="adj" fmla="val 7906"/>
            </a:avLst>
          </a:prstGeom>
          <a:solidFill>
            <a:srgbClr val="EAE7E0"/>
          </a:solidFill>
          <a:ln>
            <a:solidFill>
              <a:srgbClr val="B8B3A9"/>
            </a:solidFill>
          </a:ln>
          <a:effectLst>
            <a:outerShdw sx="100000" sy="100000" kx="0" ky="0" algn="b" rotWithShape="0" blurRad="38100" dist="23000" dir="5400000">
              <a:srgbClr val="000000">
                <a:alpha val="35000"/>
              </a:srgbClr>
            </a:outerShdw>
          </a:effectLst>
        </p:spPr>
        <p:txBody>
          <a:bodyPr lIns="45719" rIns="45719" anchor="ctr"/>
          <a:lstStyle/>
          <a:p>
            <a:pPr algn="ctr">
              <a:defRPr sz="1300">
                <a:solidFill>
                  <a:srgbClr val="646058"/>
                </a:solidFill>
                <a:latin typeface="Kumbh Sans Regular Bold"/>
                <a:ea typeface="Kumbh Sans Regular Bold"/>
                <a:cs typeface="Kumbh Sans Regular Bold"/>
                <a:sym typeface="Kumbh Sans Regular Bold"/>
              </a:defRPr>
            </a:pPr>
          </a:p>
        </p:txBody>
      </p:sp>
      <p:sp>
        <p:nvSpPr>
          <p:cNvPr id="286" name="TextBox 5"/>
          <p:cNvSpPr txBox="1"/>
          <p:nvPr/>
        </p:nvSpPr>
        <p:spPr>
          <a:xfrm>
            <a:off x="11155679" y="6446520"/>
            <a:ext cx="274321" cy="20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700">
                <a:solidFill>
                  <a:srgbClr val="646058"/>
                </a:solidFill>
                <a:latin typeface="Kumbh Sans Regular Bold"/>
                <a:ea typeface="Kumbh Sans Regular Bold"/>
                <a:cs typeface="Kumbh Sans Regular Bold"/>
                <a:sym typeface="Kumbh Sans Regular Bold"/>
              </a:defRPr>
            </a:lvl1pPr>
          </a:lstStyle>
          <a:p>
            <a:pPr/>
            <a:r>
              <a:t>20</a:t>
            </a:r>
          </a:p>
        </p:txBody>
      </p:sp>
      <p:pic>
        <p:nvPicPr>
          <p:cNvPr id="287" name="IMG_8173.heic" descr="IMG_8173.heic"/>
          <p:cNvPicPr>
            <a:picLocks noChangeAspect="1"/>
          </p:cNvPicPr>
          <p:nvPr/>
        </p:nvPicPr>
        <p:blipFill>
          <a:blip r:embed="rId2">
            <a:extLst/>
          </a:blip>
          <a:srcRect l="306" t="0" r="306" b="0"/>
          <a:stretch>
            <a:fillRect/>
          </a:stretch>
        </p:blipFill>
        <p:spPr>
          <a:xfrm>
            <a:off x="3361051" y="2272558"/>
            <a:ext cx="5830298" cy="3299754"/>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